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pitchFamily="34" charset="0"/>
      <p:regular r:id="rId16"/>
    </p:embeddedFont>
    <p:embeddedFont>
      <p:font typeface="Calibri" panose="020F0502020204030204" pitchFamily="34" charset="0"/>
      <p:regular r:id="rId17"/>
      <p:bold r:id="rId18"/>
      <p:italic r:id="rId19"/>
      <p:boldItalic r:id="rId20"/>
    </p:embeddedFont>
    <p:embeddedFont>
      <p:font typeface="Heebo Black" pitchFamily="2" charset="-79"/>
      <p:regular r:id="rId21"/>
      <p:bold r:id="rId22"/>
    </p:embeddedFont>
    <p:embeddedFont>
      <p:font typeface="Heebo Bold" pitchFamily="2" charset="-79"/>
      <p:regular r:id="rId23"/>
      <p:bold r:id="rId24"/>
    </p:embeddedFont>
    <p:embeddedFont>
      <p:font typeface="Heebo Bold Bold" pitchFamily="2" charset="-79"/>
      <p:regular r:id="rId25"/>
      <p:bold r:id="rId26"/>
    </p:embeddedFont>
    <p:embeddedFont>
      <p:font typeface="Heebo Regular" pitchFamily="2" charset="-79"/>
      <p:regular r:id="rId27"/>
    </p:embeddedFont>
    <p:embeddedFont>
      <p:font typeface="Heebo Regular Bold" pitchFamily="2" charset="-79"/>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20" autoAdjust="0"/>
    <p:restoredTop sz="66881" autoAdjust="0"/>
  </p:normalViewPr>
  <p:slideViewPr>
    <p:cSldViewPr>
      <p:cViewPr varScale="1">
        <p:scale>
          <a:sx n="40" d="100"/>
          <a:sy n="40" d="100"/>
        </p:scale>
        <p:origin x="68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I'm originally from Virginia, graduated from the University of Virginia with a degree in Civil Engineering (focusing in Transportation)</a:t>
            </a:r>
          </a:p>
          <a:p>
            <a:endParaRPr lang="en-US" dirty="0"/>
          </a:p>
          <a:p>
            <a:r>
              <a:rPr lang="en-US" dirty="0"/>
              <a:t>I was fascinated with the idea of a network, and analyzing aspects of that network to optimize the entire system</a:t>
            </a:r>
          </a:p>
          <a:p>
            <a:endParaRPr lang="en-US" dirty="0"/>
          </a:p>
          <a:p>
            <a:r>
              <a:rPr lang="en-US" dirty="0"/>
              <a:t>After working in the field for two years I wanted to expand upon that concept beyond transportation, which led me to analytics within digital media </a:t>
            </a:r>
          </a:p>
          <a:p>
            <a:endParaRPr lang="en-US" dirty="0"/>
          </a:p>
          <a:p>
            <a:pPr lvl="1"/>
            <a:r>
              <a:rPr lang="en-US" dirty="0"/>
              <a:t>I've greatly enjoyed applying that concept by understanding consumer behavior in the context of interaction with a brand's ecosystem of products and content</a:t>
            </a:r>
          </a:p>
          <a:p>
            <a:pPr lvl="1"/>
            <a:endParaRPr lang="en-US" dirty="0"/>
          </a:p>
          <a:p>
            <a:r>
              <a:rPr lang="en-US" dirty="0"/>
              <a:t>I've focused in growth analytics, working across marketing, content &amp; product, engineering teams to drive growth initiatives</a:t>
            </a:r>
          </a:p>
          <a:p>
            <a:endParaRPr lang="en-US" dirty="0"/>
          </a:p>
          <a:p>
            <a:r>
              <a:rPr lang="en-US" dirty="0"/>
              <a:t>My goal with joining Metis and progressing into data science was to gain the tools to answer more questions and to take my analysis a step further. I hope to take this knowledge and gain more insight into what consumer needs and how to provide value with products they’ll love and connect with.</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Relationships in a social network are complex. This involved analysis of language, identificationn of persona, even quantitative analysis of engagement. This could be better modeled using a graph.</a:t>
            </a:r>
          </a:p>
          <a:p>
            <a:pPr lvl="0"/>
            <a:endParaRPr lang="en-US"/>
          </a:p>
          <a:p>
            <a:pPr lvl="0"/>
            <a:r>
              <a:rPr lang="en-US"/>
              <a:t>Community detection algos I could use: walktrap, label propagation</a:t>
            </a:r>
          </a:p>
          <a:p>
            <a:pPr lvl="0"/>
            <a:endParaRPr lang="en-US"/>
          </a:p>
          <a:p>
            <a:pPr lvl="0"/>
            <a:r>
              <a:rPr lang="en-US"/>
              <a:t>Potential shortening of first bullet:</a:t>
            </a:r>
          </a:p>
          <a:p>
            <a:pPr lvl="0"/>
            <a:r>
              <a:rPr lang="en-US"/>
              <a:t>Network graph --&gt; recommend via community detection.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 quote from the German-American psychologist Erik Erikson [read quote]</a:t>
            </a:r>
          </a:p>
          <a:p>
            <a:pPr lvl="0"/>
            <a:endParaRPr lang="en-US" dirty="0"/>
          </a:p>
          <a:p>
            <a:pPr lvl="0"/>
            <a:r>
              <a:rPr lang="en-US" dirty="0"/>
              <a:t>For all of us, especially for younger generations, we form that identity through our experiences and connections we make online.</a:t>
            </a:r>
          </a:p>
          <a:p>
            <a:pPr lvl="0"/>
            <a:endParaRPr lang="en-US" dirty="0"/>
          </a:p>
          <a:p>
            <a:pPr lvl="0"/>
            <a:r>
              <a:rPr lang="en-US" dirty="0"/>
              <a:t>I challenge you to think about what are the things that you value in people and relationships offline and how this can be better reflected in our digital spaces.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And that time is valuable. Spending time, comes with it an emotional connection and level of trust.</a:t>
            </a:r>
          </a:p>
          <a:p>
            <a:pPr lvl="0"/>
            <a:endParaRPr lang="en-US" dirty="0"/>
          </a:p>
          <a:p>
            <a:pPr lvl="0"/>
            <a:r>
              <a:rPr lang="en-US" dirty="0"/>
              <a:t>That connection and trust has resulted in a land grab, or "attention grab" for platforms and products amassed in a saturation of content across the social landscape</a:t>
            </a:r>
          </a:p>
          <a:p>
            <a:pPr lvl="0"/>
            <a:endParaRPr lang="en-US" dirty="0"/>
          </a:p>
          <a:p>
            <a:pPr lvl="0"/>
            <a:r>
              <a:rPr lang="en-US" dirty="0"/>
              <a:t>As you can see there's no shortage of content or shortage of users consuming that content.</a:t>
            </a:r>
          </a:p>
          <a:p>
            <a:pPr lvl="0"/>
            <a:endParaRPr lang="en-US" dirty="0"/>
          </a:p>
          <a:p>
            <a:pPr lvl="0"/>
            <a:r>
              <a:rPr lang="en-US" dirty="0"/>
              <a:t>But the result is as you see here, 73% of Gen Z, the first generation to live fully in the internet age, feel isolated. These platforms were created to connect people, and yet the result has been isolation. It is my mission to solve this problem, both in this project and throughout my career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Used my Twitter ego network to create a content-based recommender system.</a:t>
            </a:r>
          </a:p>
          <a:p>
            <a:pPr lvl="0"/>
            <a:endParaRPr lang="en-US"/>
          </a:p>
          <a:p>
            <a:pPr lvl="0"/>
            <a:r>
              <a:rPr lang="en-US"/>
              <a:t>The main objective was to use favorites to test the hypothesis that genuine connections can be formed without saturation of original content.</a:t>
            </a:r>
          </a:p>
          <a:p>
            <a:pPr lvl="0"/>
            <a:endParaRPr lang="en-US"/>
          </a:p>
          <a:p>
            <a:pPr lvl="0"/>
            <a:r>
              <a:rPr lang="en-US"/>
              <a:t>Take the pressure off of being a mill of content and be "judged" on other aspects of your digital footprint that also tell the story of who you are online.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Wrangling the profile attributes (number of followers, number of posts, number of favorites, etc.) and the favorites timeline from the API using Tweepy</a:t>
            </a:r>
          </a:p>
          <a:p>
            <a:pPr lvl="0"/>
            <a:endParaRPr lang="en-US"/>
          </a:p>
          <a:p>
            <a:pPr lvl="0"/>
            <a:r>
              <a:rPr lang="en-US"/>
              <a:t>2. Cleaned and preprocessed the text, including tokenization, removal of stopwords, removing punctuation, parts of speech tagging, and lemmatization. </a:t>
            </a:r>
          </a:p>
          <a:p>
            <a:pPr lvl="0"/>
            <a:endParaRPr lang="en-US"/>
          </a:p>
          <a:p>
            <a:pPr lvl="0"/>
            <a:r>
              <a:rPr lang="en-US"/>
              <a:t>3. After processing, created a count vectorizer to perform sentiment analysis using vader and topic modeling via non-negative matrix factorization, which identified 7 distinct topics within the corpus of favorited tweets.</a:t>
            </a:r>
          </a:p>
          <a:p>
            <a:pPr lvl="0"/>
            <a:endParaRPr lang="en-US"/>
          </a:p>
          <a:p>
            <a:pPr lvl="0"/>
            <a:r>
              <a:rPr lang="en-US"/>
              <a:t>4. Then dimensionality reduction using UMAP via single variable decomposition</a:t>
            </a:r>
          </a:p>
          <a:p>
            <a:pPr lvl="0"/>
            <a:endParaRPr lang="en-US"/>
          </a:p>
          <a:p>
            <a:pPr lvl="0"/>
            <a:r>
              <a:rPr lang="en-US"/>
              <a:t>5. Lastly, I utilized the IBM Watson API to create personality profiles for each user derived from the tweets that they engaged with.</a:t>
            </a:r>
          </a:p>
          <a:p>
            <a:pPr lvl="0"/>
            <a:endParaRPr lang="en-US"/>
          </a:p>
          <a:p>
            <a:pPr lvl="0"/>
            <a:r>
              <a:rPr lang="en-US"/>
              <a:t>6. All of these features were user to calculate the cosine distance between users to ultimately provide the basis for the recommender system.</a:t>
            </a:r>
          </a:p>
          <a:p>
            <a:pPr lvl="0"/>
            <a:endParaRPr lang="en-US"/>
          </a:p>
          <a:p>
            <a:pPr lvl="0"/>
            <a:r>
              <a:rPr lang="en-US"/>
              <a:t>7. Lastly, I produced a product for this recommender system via Tableau using a Twitter screen name as input and an output of recommended friends.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Recommendations derived using collaborative filtering methods</a:t>
            </a:r>
          </a:p>
          <a:p>
            <a:pPr lvl="0"/>
            <a:endParaRPr lang="en-US" dirty="0"/>
          </a:p>
          <a:p>
            <a:pPr lvl="0"/>
            <a:r>
              <a:rPr lang="en-US" dirty="0"/>
              <a:t>Topics, sentiment, even personality classifications all derived from favorited tweets only</a:t>
            </a:r>
          </a:p>
          <a:p>
            <a:pPr lvl="0"/>
            <a:endParaRPr lang="en-US" dirty="0"/>
          </a:p>
          <a:p>
            <a:pPr lvl="0"/>
            <a:r>
              <a:rPr lang="en-US" dirty="0"/>
              <a:t>The amount of engagement, number of tweets, and overall "size" of the account was factored into the recommendation in order to pair users of similar account size, where applicable.</a:t>
            </a:r>
          </a:p>
          <a:p>
            <a:pPr lvl="0"/>
            <a:endParaRPr lang="en-US" dirty="0"/>
          </a:p>
          <a:p>
            <a:pPr lvl="0"/>
            <a:r>
              <a:rPr lang="en-US" dirty="0"/>
              <a:t>Distribution of topics gives insights into particular communities the user is a part of/falls within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topics derived from non-negative matrix factorization</a:t>
            </a:r>
          </a:p>
          <a:p>
            <a:pPr lvl="0"/>
            <a:endParaRPr lang="en-US" dirty="0"/>
          </a:p>
          <a:p>
            <a:pPr lvl="0"/>
            <a:r>
              <a:rPr lang="en-US" dirty="0"/>
              <a:t>Several iterations of processing and cleaning the text, including parts of speech tagging, lemmatization, constraints like minimums and maximums, ultimately produced clearly defined and separable cluster that you see here.</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visualization you see here are each of the topics using </a:t>
            </a:r>
            <a:r>
              <a:rPr lang="en-US" dirty="0" err="1"/>
              <a:t>KMeans</a:t>
            </a:r>
            <a:r>
              <a:rPr lang="en-US" dirty="0"/>
              <a:t> clustering plotted in a two-dimensional vector space using with UMAP. Like I mentioned, notice the clear separation defining the communities and attitudes reflected in my Twitter network</a:t>
            </a:r>
          </a:p>
          <a:p>
            <a:pPr lvl="0"/>
            <a:endParaRPr lang="en-US" dirty="0"/>
          </a:p>
          <a:p>
            <a:pPr lvl="0"/>
            <a:endParaRPr lang="en-US" dirty="0"/>
          </a:p>
          <a:p>
            <a:pPr lvl="0"/>
            <a:endParaRPr lang="en-US" dirty="0"/>
          </a:p>
          <a:p>
            <a:pPr lvl="0"/>
            <a:r>
              <a:rPr lang="en-US" dirty="0"/>
              <a:t>Topic 0 = friends airing out dating issues, problems with males/females</a:t>
            </a:r>
          </a:p>
          <a:p>
            <a:pPr lvl="0"/>
            <a:endParaRPr lang="en-US" dirty="0"/>
          </a:p>
          <a:p>
            <a:pPr lvl="0"/>
            <a:r>
              <a:rPr lang="en-US" dirty="0"/>
              <a:t>Topic 1 = general status updates, daily occurrences</a:t>
            </a:r>
          </a:p>
          <a:p>
            <a:pPr lvl="0"/>
            <a:endParaRPr lang="en-US" dirty="0"/>
          </a:p>
          <a:p>
            <a:pPr lvl="0"/>
            <a:r>
              <a:rPr lang="en-US" dirty="0"/>
              <a:t>Topic 2 = nostalgia, reminiscing</a:t>
            </a:r>
          </a:p>
          <a:p>
            <a:pPr lvl="0"/>
            <a:endParaRPr lang="en-US" dirty="0"/>
          </a:p>
          <a:p>
            <a:pPr lvl="0"/>
            <a:r>
              <a:rPr lang="en-US" dirty="0"/>
              <a:t>Topic 3 = airing out complaints</a:t>
            </a:r>
          </a:p>
          <a:p>
            <a:pPr lvl="0"/>
            <a:endParaRPr lang="en-US" dirty="0"/>
          </a:p>
          <a:p>
            <a:pPr lvl="0"/>
            <a:r>
              <a:rPr lang="en-US" dirty="0"/>
              <a:t>Topic 4 = optimistic outlooks on life, looking forward to going through the year</a:t>
            </a:r>
          </a:p>
          <a:p>
            <a:pPr lvl="0"/>
            <a:endParaRPr lang="en-US" dirty="0"/>
          </a:p>
          <a:p>
            <a:pPr lvl="0"/>
            <a:r>
              <a:rPr lang="en-US" dirty="0"/>
              <a:t>Topic 5 = topics relating to the African American community, culture, etc.</a:t>
            </a:r>
          </a:p>
          <a:p>
            <a:pPr lvl="0"/>
            <a:endParaRPr lang="en-US" dirty="0"/>
          </a:p>
          <a:p>
            <a:pPr lvl="0"/>
            <a:r>
              <a:rPr lang="en-US" dirty="0"/>
              <a:t>Topic 6 = thankful for friends, saying happy birthday, saying thank you</a:t>
            </a:r>
          </a:p>
          <a:p>
            <a:pPr lvl="0"/>
            <a:endParaRPr lang="en-US" dirty="0"/>
          </a:p>
          <a:p>
            <a:pPr lvl="0"/>
            <a:r>
              <a:rPr lang="en-US" dirty="0"/>
              <a:t>Distribution of topics derived to represent the % of tweets per user that fell within each cluster.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I used sentiment analysis on all documents to discern the range in emotion within each cluster</a:t>
            </a:r>
          </a:p>
          <a:p>
            <a:pPr lvl="0"/>
            <a:endParaRPr lang="en-US" dirty="0"/>
          </a:p>
          <a:p>
            <a:pPr lvl="0"/>
            <a:r>
              <a:rPr lang="en-US" dirty="0"/>
              <a:t>Emotional range is an aspect of personality, which I’ll get into next, but I wanted to device and index for the range in emotion directed toward each topic to get a sense for how one approached certain situations.</a:t>
            </a:r>
          </a:p>
          <a:p>
            <a:pPr lvl="0"/>
            <a:endParaRPr lang="en-US" dirty="0"/>
          </a:p>
          <a:p>
            <a:pPr lvl="0"/>
            <a:r>
              <a:rPr lang="en-US" dirty="0"/>
              <a:t>For example, for this example user, status updates were generally positive, where as others may have only posted when they brought to light situations they disagreed with in their day-to-day occurrences.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 Created corpora of texts per user based on their unique engagement actions.</a:t>
            </a:r>
          </a:p>
          <a:p>
            <a:pPr lvl="0"/>
            <a:endParaRPr lang="en-US" dirty="0"/>
          </a:p>
          <a:p>
            <a:pPr lvl="0"/>
            <a:r>
              <a:rPr lang="en-US" dirty="0"/>
              <a:t>- Created a script to pass the text through the IBM Watson API to develop a persona of each user; broken down into the "big 5" personality traits</a:t>
            </a:r>
          </a:p>
          <a:p>
            <a:pPr lvl="0"/>
            <a:endParaRPr lang="en-US" dirty="0"/>
          </a:p>
          <a:p>
            <a:pPr marL="171450" lvl="0" indent="-171450">
              <a:buFontTx/>
              <a:buChar char="-"/>
            </a:pPr>
            <a:r>
              <a:rPr lang="en-US" dirty="0"/>
              <a:t>These were represented as percentiles for each of the categories in the final feature set.</a:t>
            </a:r>
          </a:p>
          <a:p>
            <a:pPr marL="171450" lvl="0" indent="-171450">
              <a:buFontTx/>
              <a:buChar char="-"/>
            </a:pPr>
            <a:endParaRPr lang="en-US" dirty="0"/>
          </a:p>
          <a:p>
            <a:pPr marL="171450" lvl="0" indent="-171450">
              <a:buFontTx/>
              <a:buChar char="-"/>
            </a:pPr>
            <a:endParaRPr lang="en-US" dirty="0"/>
          </a:p>
          <a:p>
            <a:pPr lvl="0"/>
            <a:endParaRPr lang="en-US" dirty="0"/>
          </a:p>
          <a:p>
            <a:pPr lvl="0"/>
            <a:r>
              <a:rPr lang="en-US" dirty="0"/>
              <a:t>Openness = being insightful, imaginative, having a wide variety of interests</a:t>
            </a:r>
          </a:p>
          <a:p>
            <a:pPr lvl="0"/>
            <a:endParaRPr lang="en-US" dirty="0"/>
          </a:p>
          <a:p>
            <a:pPr lvl="0"/>
            <a:r>
              <a:rPr lang="en-US" dirty="0"/>
              <a:t>Conscientiousness = being organized, methodic, reliability</a:t>
            </a:r>
          </a:p>
          <a:p>
            <a:pPr lvl="0"/>
            <a:endParaRPr lang="en-US" dirty="0"/>
          </a:p>
          <a:p>
            <a:pPr lvl="0"/>
            <a:r>
              <a:rPr lang="en-US" dirty="0"/>
              <a:t>Extraversion = energetic, talkative, assertive</a:t>
            </a:r>
          </a:p>
          <a:p>
            <a:pPr lvl="0"/>
            <a:endParaRPr lang="en-US" dirty="0"/>
          </a:p>
          <a:p>
            <a:pPr lvl="0"/>
            <a:r>
              <a:rPr lang="en-US" dirty="0"/>
              <a:t>Agreeableness = kind, affectionate, sympathetic. low --&gt; more distant</a:t>
            </a:r>
          </a:p>
          <a:p>
            <a:pPr lvl="0"/>
            <a:endParaRPr lang="en-US" dirty="0"/>
          </a:p>
          <a:p>
            <a:pPr lvl="0"/>
            <a:r>
              <a:rPr lang="en-US" dirty="0"/>
              <a:t>Emotional range = moodiness, emotional stability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03.04.2020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here’s a bird’s eye view of how my recommender views each user.</a:t>
            </a:r>
          </a:p>
          <a:p>
            <a:pPr lvl="0"/>
            <a:endParaRPr lang="en-US" dirty="0"/>
          </a:p>
          <a:p>
            <a:pPr marL="171450" lvl="0" indent="-171450">
              <a:buFontTx/>
              <a:buChar char="-"/>
            </a:pPr>
            <a:r>
              <a:rPr lang="en-US" dirty="0"/>
              <a:t>What % of tweets fell within each topic</a:t>
            </a:r>
          </a:p>
          <a:p>
            <a:pPr marL="171450" lvl="0" indent="-171450">
              <a:buFontTx/>
              <a:buChar char="-"/>
            </a:pPr>
            <a:r>
              <a:rPr lang="en-US" dirty="0"/>
              <a:t>The range in sentiment for each of those topics expressed by the users’ engagement</a:t>
            </a:r>
          </a:p>
          <a:p>
            <a:pPr marL="171450" lvl="0" indent="-171450">
              <a:buFontTx/>
              <a:buChar char="-"/>
            </a:pPr>
            <a:r>
              <a:rPr lang="en-US" dirty="0"/>
              <a:t>Empirical data of the user’s twitter account, like number of favorites and followers</a:t>
            </a:r>
          </a:p>
          <a:p>
            <a:pPr marL="171450" lvl="0" indent="-171450">
              <a:buFontTx/>
              <a:buChar char="-"/>
            </a:pPr>
            <a:r>
              <a:rPr lang="en-US" dirty="0"/>
              <a:t>And the percentiles of each of the big 5 personality traits derived using AI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github.com/bakabrooks" TargetMode="External"/><Relationship Id="rId5" Type="http://schemas.openxmlformats.org/officeDocument/2006/relationships/image" Target="../media/image23.png"/><Relationship Id="rId4" Type="http://schemas.openxmlformats.org/officeDocument/2006/relationships/hyperlink" Target="https://www.linkedin.com/in/brooksalex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2840" b="1612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1518609"/>
            <a:ext cx="16518536" cy="7739691"/>
            <a:chOff x="0" y="0"/>
            <a:chExt cx="4539191" cy="2126819"/>
          </a:xfrm>
        </p:grpSpPr>
        <p:sp>
          <p:nvSpPr>
            <p:cNvPr id="3" name="Freeform 3"/>
            <p:cNvSpPr/>
            <p:nvPr/>
          </p:nvSpPr>
          <p:spPr>
            <a:xfrm>
              <a:off x="0" y="0"/>
              <a:ext cx="4539191" cy="2126819"/>
            </a:xfrm>
            <a:custGeom>
              <a:avLst/>
              <a:gdLst/>
              <a:ahLst/>
              <a:cxnLst/>
              <a:rect l="l" t="t" r="r" b="b"/>
              <a:pathLst>
                <a:path w="4539191" h="2126819">
                  <a:moveTo>
                    <a:pt x="0" y="0"/>
                  </a:moveTo>
                  <a:lnTo>
                    <a:pt x="4539191" y="0"/>
                  </a:lnTo>
                  <a:lnTo>
                    <a:pt x="4539191" y="2126819"/>
                  </a:lnTo>
                  <a:lnTo>
                    <a:pt x="0" y="2126819"/>
                  </a:lnTo>
                  <a:close/>
                </a:path>
              </a:pathLst>
            </a:custGeom>
            <a:solidFill>
              <a:srgbClr val="2D322B">
                <a:alpha val="69803"/>
              </a:srgbClr>
            </a:solidFill>
          </p:spPr>
        </p:sp>
      </p:grpSp>
      <p:sp>
        <p:nvSpPr>
          <p:cNvPr id="4" name="TextBox 4"/>
          <p:cNvSpPr txBox="1"/>
          <p:nvPr/>
        </p:nvSpPr>
        <p:spPr>
          <a:xfrm>
            <a:off x="12316496" y="8105602"/>
            <a:ext cx="4942804" cy="479560"/>
          </a:xfrm>
          <a:prstGeom prst="rect">
            <a:avLst/>
          </a:prstGeom>
        </p:spPr>
        <p:txBody>
          <a:bodyPr lIns="0" tIns="0" rIns="0" bIns="0" rtlCol="0" anchor="t">
            <a:spAutoFit/>
          </a:bodyPr>
          <a:lstStyle/>
          <a:p>
            <a:pPr algn="ctr">
              <a:lnSpc>
                <a:spcPts val="3919"/>
              </a:lnSpc>
              <a:spcBef>
                <a:spcPct val="0"/>
              </a:spcBef>
            </a:pPr>
            <a:r>
              <a:rPr lang="en-US" sz="2800">
                <a:solidFill>
                  <a:srgbClr val="F8F8F8"/>
                </a:solidFill>
                <a:latin typeface="Heebo Regular Bold"/>
              </a:rPr>
              <a:t>Alex Brooks</a:t>
            </a:r>
          </a:p>
        </p:txBody>
      </p:sp>
      <p:grpSp>
        <p:nvGrpSpPr>
          <p:cNvPr id="5" name="Group 5"/>
          <p:cNvGrpSpPr/>
          <p:nvPr/>
        </p:nvGrpSpPr>
        <p:grpSpPr>
          <a:xfrm>
            <a:off x="12316496" y="4121216"/>
            <a:ext cx="4942804" cy="2173094"/>
            <a:chOff x="0" y="0"/>
            <a:chExt cx="6590405" cy="2897459"/>
          </a:xfrm>
        </p:grpSpPr>
        <p:sp>
          <p:nvSpPr>
            <p:cNvPr id="6" name="AutoShape 6"/>
            <p:cNvSpPr/>
            <p:nvPr/>
          </p:nvSpPr>
          <p:spPr>
            <a:xfrm>
              <a:off x="0" y="0"/>
              <a:ext cx="6590405" cy="12700"/>
            </a:xfrm>
            <a:prstGeom prst="rect">
              <a:avLst/>
            </a:prstGeom>
            <a:solidFill>
              <a:srgbClr val="F8F8F8"/>
            </a:solidFill>
          </p:spPr>
        </p:sp>
        <p:sp>
          <p:nvSpPr>
            <p:cNvPr id="7" name="TextBox 7"/>
            <p:cNvSpPr txBox="1"/>
            <p:nvPr/>
          </p:nvSpPr>
          <p:spPr>
            <a:xfrm>
              <a:off x="0" y="780953"/>
              <a:ext cx="6590405" cy="1278403"/>
            </a:xfrm>
            <a:prstGeom prst="rect">
              <a:avLst/>
            </a:prstGeom>
          </p:spPr>
          <p:txBody>
            <a:bodyPr lIns="0" tIns="0" rIns="0" bIns="0" rtlCol="0" anchor="t">
              <a:spAutoFit/>
            </a:bodyPr>
            <a:lstStyle/>
            <a:p>
              <a:pPr algn="ctr">
                <a:lnSpc>
                  <a:spcPts val="3920"/>
                </a:lnSpc>
              </a:pPr>
              <a:r>
                <a:rPr lang="en-US" sz="2800">
                  <a:solidFill>
                    <a:srgbClr val="F8F8F8"/>
                  </a:solidFill>
                  <a:latin typeface="Heebo Regular Bold"/>
                </a:rPr>
                <a:t>Creating more inclusive </a:t>
              </a:r>
            </a:p>
            <a:p>
              <a:pPr algn="ctr">
                <a:lnSpc>
                  <a:spcPts val="3919"/>
                </a:lnSpc>
                <a:spcBef>
                  <a:spcPct val="0"/>
                </a:spcBef>
              </a:pPr>
              <a:r>
                <a:rPr lang="en-US" sz="2800">
                  <a:solidFill>
                    <a:srgbClr val="F8F8F8"/>
                  </a:solidFill>
                  <a:latin typeface="Heebo Regular Bold"/>
                </a:rPr>
                <a:t>social spaces</a:t>
              </a:r>
            </a:p>
          </p:txBody>
        </p:sp>
        <p:sp>
          <p:nvSpPr>
            <p:cNvPr id="8" name="AutoShape 8"/>
            <p:cNvSpPr/>
            <p:nvPr/>
          </p:nvSpPr>
          <p:spPr>
            <a:xfrm>
              <a:off x="0" y="2884759"/>
              <a:ext cx="6590405" cy="12700"/>
            </a:xfrm>
            <a:prstGeom prst="rect">
              <a:avLst/>
            </a:prstGeom>
            <a:solidFill>
              <a:srgbClr val="F8F8F8"/>
            </a:solidFill>
          </p:spPr>
        </p:sp>
      </p:grpSp>
      <p:sp>
        <p:nvSpPr>
          <p:cNvPr id="9" name="TextBox 9"/>
          <p:cNvSpPr txBox="1"/>
          <p:nvPr/>
        </p:nvSpPr>
        <p:spPr>
          <a:xfrm>
            <a:off x="1379167" y="1518609"/>
            <a:ext cx="9905726" cy="7399462"/>
          </a:xfrm>
          <a:prstGeom prst="rect">
            <a:avLst/>
          </a:prstGeom>
        </p:spPr>
        <p:txBody>
          <a:bodyPr lIns="0" tIns="0" rIns="0" bIns="0" rtlCol="0" anchor="t">
            <a:spAutoFit/>
          </a:bodyPr>
          <a:lstStyle/>
          <a:p>
            <a:pPr>
              <a:lnSpc>
                <a:spcPts val="17280"/>
              </a:lnSpc>
            </a:pPr>
            <a:r>
              <a:rPr lang="en-US" sz="14400" dirty="0">
                <a:solidFill>
                  <a:srgbClr val="F8F8F8"/>
                </a:solidFill>
                <a:latin typeface="Heebo Black"/>
              </a:rPr>
              <a:t>Can Anyone Hear Me?</a:t>
            </a:r>
          </a:p>
          <a:p>
            <a:pPr>
              <a:lnSpc>
                <a:spcPts val="5759"/>
              </a:lnSpc>
            </a:pPr>
            <a:r>
              <a:rPr lang="en-US" sz="4800" dirty="0">
                <a:solidFill>
                  <a:srgbClr val="38B6FF"/>
                </a:solidFill>
                <a:latin typeface="Heebo Black"/>
              </a:rPr>
              <a:t>A Twitter Recommendation Engine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8" name="demo2.mov" descr="demo2.mov">
            <a:hlinkClick r:id="" action="ppaction://media"/>
            <a:extLst>
              <a:ext uri="{FF2B5EF4-FFF2-40B4-BE49-F238E27FC236}">
                <a16:creationId xmlns:a16="http://schemas.microsoft.com/office/drawing/2014/main" id="{868855BB-C566-1547-8D92-EE08A0B931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87398" y="1570724"/>
            <a:ext cx="11702570" cy="8638944"/>
          </a:xfrm>
          <a:prstGeom prst="rect">
            <a:avLst/>
          </a:prstGeom>
        </p:spPr>
      </p:pic>
      <p:sp>
        <p:nvSpPr>
          <p:cNvPr id="3" name="TextBox 3"/>
          <p:cNvSpPr txBox="1"/>
          <p:nvPr/>
        </p:nvSpPr>
        <p:spPr>
          <a:xfrm>
            <a:off x="3287398" y="644449"/>
            <a:ext cx="11702570" cy="924503"/>
          </a:xfrm>
          <a:prstGeom prst="rect">
            <a:avLst/>
          </a:prstGeom>
        </p:spPr>
        <p:txBody>
          <a:bodyPr wrap="square" lIns="0" tIns="0" rIns="0" bIns="0" rtlCol="0" anchor="t">
            <a:spAutoFit/>
          </a:bodyPr>
          <a:lstStyle/>
          <a:p>
            <a:pPr algn="ctr">
              <a:lnSpc>
                <a:spcPts val="7040"/>
              </a:lnSpc>
            </a:pPr>
            <a:r>
              <a:rPr lang="en-US" sz="6400" dirty="0">
                <a:solidFill>
                  <a:srgbClr val="38B6FF"/>
                </a:solidFill>
                <a:latin typeface="Heebo Bold"/>
              </a:rPr>
              <a:t>FIND YOUR TRIBE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44908" b="21435"/>
          <a:stretch>
            <a:fillRect/>
          </a:stretch>
        </p:blipFill>
        <p:spPr>
          <a:xfrm>
            <a:off x="0" y="6186299"/>
            <a:ext cx="18288000" cy="4100701"/>
          </a:xfrm>
          <a:prstGeom prst="rect">
            <a:avLst/>
          </a:prstGeom>
        </p:spPr>
      </p:pic>
      <p:sp>
        <p:nvSpPr>
          <p:cNvPr id="3" name="AutoShape 3"/>
          <p:cNvSpPr/>
          <p:nvPr/>
        </p:nvSpPr>
        <p:spPr>
          <a:xfrm rot="-10800000">
            <a:off x="1028700" y="1028700"/>
            <a:ext cx="17703269" cy="9525"/>
          </a:xfrm>
          <a:prstGeom prst="rect">
            <a:avLst/>
          </a:prstGeom>
          <a:solidFill>
            <a:srgbClr val="455241"/>
          </a:solidFill>
        </p:spPr>
      </p:sp>
      <p:pic>
        <p:nvPicPr>
          <p:cNvPr id="4" name="Picture 4"/>
          <p:cNvPicPr>
            <a:picLocks noChangeAspect="1"/>
          </p:cNvPicPr>
          <p:nvPr/>
        </p:nvPicPr>
        <p:blipFill>
          <a:blip r:embed="rId4"/>
          <a:srcRect t="13206"/>
          <a:stretch>
            <a:fillRect/>
          </a:stretch>
        </p:blipFill>
        <p:spPr>
          <a:xfrm>
            <a:off x="0" y="4653858"/>
            <a:ext cx="18288000" cy="10588509"/>
          </a:xfrm>
          <a:prstGeom prst="rect">
            <a:avLst/>
          </a:prstGeom>
        </p:spPr>
      </p:pic>
      <p:sp>
        <p:nvSpPr>
          <p:cNvPr id="5" name="TextBox 5"/>
          <p:cNvSpPr txBox="1"/>
          <p:nvPr/>
        </p:nvSpPr>
        <p:spPr>
          <a:xfrm>
            <a:off x="1028700" y="1651330"/>
            <a:ext cx="6990548" cy="910216"/>
          </a:xfrm>
          <a:prstGeom prst="rect">
            <a:avLst/>
          </a:prstGeom>
        </p:spPr>
        <p:txBody>
          <a:bodyPr lIns="0" tIns="0" rIns="0" bIns="0" rtlCol="0" anchor="t">
            <a:spAutoFit/>
          </a:bodyPr>
          <a:lstStyle/>
          <a:p>
            <a:pPr>
              <a:lnSpc>
                <a:spcPts val="7040"/>
              </a:lnSpc>
            </a:pPr>
            <a:r>
              <a:rPr lang="en-US" sz="6400">
                <a:solidFill>
                  <a:srgbClr val="38B6FF"/>
                </a:solidFill>
                <a:latin typeface="Heebo Bold"/>
              </a:rPr>
              <a:t>FUTURE WORK</a:t>
            </a:r>
          </a:p>
        </p:txBody>
      </p:sp>
      <p:sp>
        <p:nvSpPr>
          <p:cNvPr id="6" name="TextBox 6"/>
          <p:cNvSpPr txBox="1"/>
          <p:nvPr/>
        </p:nvSpPr>
        <p:spPr>
          <a:xfrm>
            <a:off x="8676181" y="1556080"/>
            <a:ext cx="8583119" cy="2070639"/>
          </a:xfrm>
          <a:prstGeom prst="rect">
            <a:avLst/>
          </a:prstGeom>
        </p:spPr>
        <p:txBody>
          <a:bodyPr lIns="0" tIns="0" rIns="0" bIns="0" rtlCol="0" anchor="t">
            <a:spAutoFit/>
          </a:bodyPr>
          <a:lstStyle/>
          <a:p>
            <a:pPr marL="396240" lvl="1" indent="-198120">
              <a:lnSpc>
                <a:spcPts val="3359"/>
              </a:lnSpc>
              <a:buFont typeface="Arial"/>
              <a:buChar char="•"/>
            </a:pPr>
            <a:r>
              <a:rPr lang="en-US" sz="2399">
                <a:solidFill>
                  <a:srgbClr val="455241"/>
                </a:solidFill>
                <a:latin typeface="Heebo Regular"/>
              </a:rPr>
              <a:t>Model relationships using a network graph. </a:t>
            </a:r>
          </a:p>
          <a:p>
            <a:pPr>
              <a:lnSpc>
                <a:spcPts val="3359"/>
              </a:lnSpc>
            </a:pPr>
            <a:endParaRPr lang="en-US" sz="2399">
              <a:solidFill>
                <a:srgbClr val="455241"/>
              </a:solidFill>
              <a:latin typeface="Heebo Regular"/>
            </a:endParaRPr>
          </a:p>
          <a:p>
            <a:pPr marL="396240" lvl="1" indent="-198120">
              <a:lnSpc>
                <a:spcPts val="3359"/>
              </a:lnSpc>
              <a:buFont typeface="Arial"/>
              <a:buChar char="•"/>
            </a:pPr>
            <a:r>
              <a:rPr lang="en-US" sz="2399">
                <a:solidFill>
                  <a:srgbClr val="455241"/>
                </a:solidFill>
                <a:latin typeface="Heebo Regular"/>
              </a:rPr>
              <a:t>Improve recommender via community detection algorithm.</a:t>
            </a:r>
          </a:p>
          <a:p>
            <a:pPr>
              <a:lnSpc>
                <a:spcPts val="3359"/>
              </a:lnSpc>
            </a:pPr>
            <a:endParaRPr lang="en-US" sz="2399">
              <a:solidFill>
                <a:srgbClr val="455241"/>
              </a:solidFill>
              <a:latin typeface="Heebo Regular"/>
            </a:endParaRPr>
          </a:p>
          <a:p>
            <a:pPr marL="396240" lvl="1" indent="-198120">
              <a:lnSpc>
                <a:spcPts val="3360"/>
              </a:lnSpc>
              <a:buFont typeface="Arial"/>
              <a:buChar char="•"/>
            </a:pPr>
            <a:r>
              <a:rPr lang="en-US" sz="2400">
                <a:solidFill>
                  <a:srgbClr val="455241"/>
                </a:solidFill>
                <a:latin typeface="Heebo Regular"/>
              </a:rPr>
              <a:t>Expand network beyond first-degree connections.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rcRect t="7812" b="781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2061713"/>
            <a:ext cx="18494640" cy="6163574"/>
            <a:chOff x="0" y="0"/>
            <a:chExt cx="24659519" cy="8218099"/>
          </a:xfrm>
        </p:grpSpPr>
        <p:sp>
          <p:nvSpPr>
            <p:cNvPr id="3" name="AutoShape 3"/>
            <p:cNvSpPr/>
            <p:nvPr/>
          </p:nvSpPr>
          <p:spPr>
            <a:xfrm>
              <a:off x="0" y="0"/>
              <a:ext cx="24659519" cy="12813"/>
            </a:xfrm>
            <a:prstGeom prst="rect">
              <a:avLst/>
            </a:prstGeom>
            <a:solidFill>
              <a:srgbClr val="38B6FF"/>
            </a:solidFill>
          </p:spPr>
        </p:sp>
        <p:sp>
          <p:nvSpPr>
            <p:cNvPr id="4" name="TextBox 4"/>
            <p:cNvSpPr txBox="1"/>
            <p:nvPr/>
          </p:nvSpPr>
          <p:spPr>
            <a:xfrm>
              <a:off x="0" y="703731"/>
              <a:ext cx="19394241" cy="6597165"/>
            </a:xfrm>
            <a:prstGeom prst="rect">
              <a:avLst/>
            </a:prstGeom>
          </p:spPr>
          <p:txBody>
            <a:bodyPr lIns="0" tIns="0" rIns="0" bIns="0" rtlCol="0" anchor="t">
              <a:spAutoFit/>
            </a:bodyPr>
            <a:lstStyle/>
            <a:p>
              <a:pPr>
                <a:lnSpc>
                  <a:spcPts val="9680"/>
                </a:lnSpc>
              </a:pPr>
              <a:r>
                <a:rPr lang="en-US" sz="8800">
                  <a:solidFill>
                    <a:srgbClr val="F8F8F8"/>
                  </a:solidFill>
                  <a:latin typeface="Heebo Bold"/>
                </a:rPr>
                <a:t>In the social jungle of human existence, there is no feeling of being alive without a sense of identity.</a:t>
              </a:r>
            </a:p>
          </p:txBody>
        </p:sp>
        <p:sp>
          <p:nvSpPr>
            <p:cNvPr id="5" name="TextBox 5"/>
            <p:cNvSpPr txBox="1"/>
            <p:nvPr/>
          </p:nvSpPr>
          <p:spPr>
            <a:xfrm>
              <a:off x="0" y="7593646"/>
              <a:ext cx="11077951" cy="624453"/>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Heebo Regular"/>
                </a:rPr>
                <a:t>— Erik Erikson</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4" r="654"/>
          <a:stretch>
            <a:fillRect/>
          </a:stretch>
        </p:blipFill>
        <p:spPr>
          <a:xfrm>
            <a:off x="0" y="0"/>
            <a:ext cx="8881154" cy="10287000"/>
          </a:xfrm>
          <a:prstGeom prst="rect">
            <a:avLst/>
          </a:prstGeom>
        </p:spPr>
      </p:pic>
      <p:pic>
        <p:nvPicPr>
          <p:cNvPr id="3" name="Picture 3">
            <a:hlinkClick r:id="rId4"/>
          </p:cNvPr>
          <p:cNvPicPr>
            <a:picLocks noChangeAspect="1"/>
          </p:cNvPicPr>
          <p:nvPr/>
        </p:nvPicPr>
        <p:blipFill>
          <a:blip r:embed="rId5"/>
          <a:srcRect/>
          <a:stretch>
            <a:fillRect/>
          </a:stretch>
        </p:blipFill>
        <p:spPr>
          <a:xfrm>
            <a:off x="15870832" y="5920146"/>
            <a:ext cx="1551547" cy="1319426"/>
          </a:xfrm>
          <a:prstGeom prst="rect">
            <a:avLst/>
          </a:prstGeom>
        </p:spPr>
      </p:pic>
      <p:pic>
        <p:nvPicPr>
          <p:cNvPr id="4" name="Picture 4">
            <a:hlinkClick r:id="rId6"/>
          </p:cNvPr>
          <p:cNvPicPr>
            <a:picLocks noChangeAspect="1"/>
          </p:cNvPicPr>
          <p:nvPr/>
        </p:nvPicPr>
        <p:blipFill>
          <a:blip r:embed="rId7"/>
          <a:srcRect/>
          <a:stretch>
            <a:fillRect/>
          </a:stretch>
        </p:blipFill>
        <p:spPr>
          <a:xfrm>
            <a:off x="15756532" y="7755532"/>
            <a:ext cx="1502768" cy="1502768"/>
          </a:xfrm>
          <a:prstGeom prst="rect">
            <a:avLst/>
          </a:prstGeom>
        </p:spPr>
      </p:pic>
      <p:pic>
        <p:nvPicPr>
          <p:cNvPr id="5" name="Picture 5"/>
          <p:cNvPicPr>
            <a:picLocks noChangeAspect="1"/>
          </p:cNvPicPr>
          <p:nvPr/>
        </p:nvPicPr>
        <p:blipFill>
          <a:blip r:embed="rId8"/>
          <a:srcRect r="61677"/>
          <a:stretch>
            <a:fillRect/>
          </a:stretch>
        </p:blipFill>
        <p:spPr>
          <a:xfrm>
            <a:off x="15756532" y="3958032"/>
            <a:ext cx="1502768" cy="1439030"/>
          </a:xfrm>
          <a:prstGeom prst="rect">
            <a:avLst/>
          </a:prstGeom>
        </p:spPr>
      </p:pic>
      <p:sp>
        <p:nvSpPr>
          <p:cNvPr id="6" name="TextBox 6"/>
          <p:cNvSpPr txBox="1"/>
          <p:nvPr/>
        </p:nvSpPr>
        <p:spPr>
          <a:xfrm>
            <a:off x="10129697" y="4303451"/>
            <a:ext cx="5410407" cy="643417"/>
          </a:xfrm>
          <a:prstGeom prst="rect">
            <a:avLst/>
          </a:prstGeom>
        </p:spPr>
        <p:txBody>
          <a:bodyPr lIns="0" tIns="0" rIns="0" bIns="0" rtlCol="0" anchor="t">
            <a:spAutoFit/>
          </a:bodyPr>
          <a:lstStyle/>
          <a:p>
            <a:pPr algn="r">
              <a:lnSpc>
                <a:spcPts val="5400"/>
              </a:lnSpc>
            </a:pPr>
            <a:r>
              <a:rPr lang="en-US" sz="3600" spc="36">
                <a:solidFill>
                  <a:srgbClr val="000000"/>
                </a:solidFill>
                <a:latin typeface="Heebo Regular"/>
              </a:rPr>
              <a:t>brooks.alexr@gmail.com</a:t>
            </a:r>
          </a:p>
        </p:txBody>
      </p:sp>
      <p:sp>
        <p:nvSpPr>
          <p:cNvPr id="7" name="TextBox 7"/>
          <p:cNvSpPr txBox="1"/>
          <p:nvPr/>
        </p:nvSpPr>
        <p:spPr>
          <a:xfrm>
            <a:off x="11346705" y="1733906"/>
            <a:ext cx="5912595" cy="970761"/>
          </a:xfrm>
          <a:prstGeom prst="rect">
            <a:avLst/>
          </a:prstGeom>
        </p:spPr>
        <p:txBody>
          <a:bodyPr lIns="0" tIns="0" rIns="0" bIns="0" rtlCol="0" anchor="t">
            <a:spAutoFit/>
          </a:bodyPr>
          <a:lstStyle/>
          <a:p>
            <a:pPr algn="r">
              <a:lnSpc>
                <a:spcPts val="7680"/>
              </a:lnSpc>
            </a:pPr>
            <a:r>
              <a:rPr lang="en-US" sz="6400" spc="192">
                <a:solidFill>
                  <a:srgbClr val="38B6FF"/>
                </a:solidFill>
                <a:latin typeface="Heebo Bold Bold"/>
              </a:rPr>
              <a:t>THANK YOU</a:t>
            </a:r>
          </a:p>
        </p:txBody>
      </p:sp>
      <p:sp>
        <p:nvSpPr>
          <p:cNvPr id="8" name="TextBox 8"/>
          <p:cNvSpPr txBox="1"/>
          <p:nvPr/>
        </p:nvSpPr>
        <p:spPr>
          <a:xfrm>
            <a:off x="9576758" y="6205763"/>
            <a:ext cx="5963346" cy="643417"/>
          </a:xfrm>
          <a:prstGeom prst="rect">
            <a:avLst/>
          </a:prstGeom>
        </p:spPr>
        <p:txBody>
          <a:bodyPr lIns="0" tIns="0" rIns="0" bIns="0" rtlCol="0" anchor="t">
            <a:spAutoFit/>
          </a:bodyPr>
          <a:lstStyle/>
          <a:p>
            <a:pPr algn="r">
              <a:lnSpc>
                <a:spcPts val="5400"/>
              </a:lnSpc>
            </a:pPr>
            <a:r>
              <a:rPr lang="en-US" sz="3600" spc="36">
                <a:solidFill>
                  <a:srgbClr val="000000"/>
                </a:solidFill>
                <a:latin typeface="Heebo Regular"/>
              </a:rPr>
              <a:t>linkedin.com/in/brooksalexr</a:t>
            </a:r>
          </a:p>
        </p:txBody>
      </p:sp>
      <p:sp>
        <p:nvSpPr>
          <p:cNvPr id="9" name="TextBox 9"/>
          <p:cNvSpPr txBox="1"/>
          <p:nvPr/>
        </p:nvSpPr>
        <p:spPr>
          <a:xfrm>
            <a:off x="10325819" y="8132820"/>
            <a:ext cx="5214286" cy="643417"/>
          </a:xfrm>
          <a:prstGeom prst="rect">
            <a:avLst/>
          </a:prstGeom>
        </p:spPr>
        <p:txBody>
          <a:bodyPr lIns="0" tIns="0" rIns="0" bIns="0" rtlCol="0" anchor="t">
            <a:spAutoFit/>
          </a:bodyPr>
          <a:lstStyle/>
          <a:p>
            <a:pPr algn="r">
              <a:lnSpc>
                <a:spcPts val="5400"/>
              </a:lnSpc>
            </a:pPr>
            <a:r>
              <a:rPr lang="en-US" sz="3600" spc="36">
                <a:solidFill>
                  <a:srgbClr val="000000"/>
                </a:solidFill>
                <a:latin typeface="Heebo Regular"/>
              </a:rPr>
              <a:t>github.com/bakabrooks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rcRect t="7812" b="781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735360"/>
            <a:chOff x="0" y="0"/>
            <a:chExt cx="4460068" cy="2400423"/>
          </a:xfrm>
        </p:grpSpPr>
        <p:sp>
          <p:nvSpPr>
            <p:cNvPr id="3" name="Freeform 3"/>
            <p:cNvSpPr/>
            <p:nvPr/>
          </p:nvSpPr>
          <p:spPr>
            <a:xfrm>
              <a:off x="0" y="0"/>
              <a:ext cx="4460068" cy="2400423"/>
            </a:xfrm>
            <a:custGeom>
              <a:avLst/>
              <a:gdLst/>
              <a:ahLst/>
              <a:cxnLst/>
              <a:rect l="l" t="t" r="r" b="b"/>
              <a:pathLst>
                <a:path w="4460068" h="2400423">
                  <a:moveTo>
                    <a:pt x="0" y="0"/>
                  </a:moveTo>
                  <a:lnTo>
                    <a:pt x="4460068" y="0"/>
                  </a:lnTo>
                  <a:lnTo>
                    <a:pt x="4460068" y="2400423"/>
                  </a:lnTo>
                  <a:lnTo>
                    <a:pt x="0" y="2400423"/>
                  </a:lnTo>
                  <a:close/>
                </a:path>
              </a:pathLst>
            </a:custGeom>
            <a:solidFill>
              <a:srgbClr val="2D322B">
                <a:alpha val="69803"/>
              </a:srgbClr>
            </a:solidFill>
          </p:spPr>
        </p:sp>
      </p:grpSp>
      <p:sp>
        <p:nvSpPr>
          <p:cNvPr id="4" name="TextBox 4"/>
          <p:cNvSpPr txBox="1"/>
          <p:nvPr/>
        </p:nvSpPr>
        <p:spPr>
          <a:xfrm>
            <a:off x="1028700" y="1404134"/>
            <a:ext cx="16230600" cy="910216"/>
          </a:xfrm>
          <a:prstGeom prst="rect">
            <a:avLst/>
          </a:prstGeom>
        </p:spPr>
        <p:txBody>
          <a:bodyPr lIns="0" tIns="0" rIns="0" bIns="0" rtlCol="0" anchor="t">
            <a:spAutoFit/>
          </a:bodyPr>
          <a:lstStyle/>
          <a:p>
            <a:pPr algn="ctr">
              <a:lnSpc>
                <a:spcPts val="7039"/>
              </a:lnSpc>
            </a:pPr>
            <a:r>
              <a:rPr lang="en-US" sz="6399" dirty="0">
                <a:solidFill>
                  <a:srgbClr val="38B6FF"/>
                </a:solidFill>
                <a:ea typeface="Heebo Bold"/>
              </a:rPr>
              <a:t>📱THE ATTENTION ECONOMY 📱</a:t>
            </a:r>
          </a:p>
        </p:txBody>
      </p:sp>
      <p:sp>
        <p:nvSpPr>
          <p:cNvPr id="5" name="TextBox 5"/>
          <p:cNvSpPr txBox="1"/>
          <p:nvPr/>
        </p:nvSpPr>
        <p:spPr>
          <a:xfrm>
            <a:off x="8304326" y="3740916"/>
            <a:ext cx="8954974" cy="814540"/>
          </a:xfrm>
          <a:prstGeom prst="rect">
            <a:avLst/>
          </a:prstGeom>
        </p:spPr>
        <p:txBody>
          <a:bodyPr lIns="0" tIns="0" rIns="0" bIns="0" rtlCol="0" anchor="t">
            <a:spAutoFit/>
          </a:bodyPr>
          <a:lstStyle/>
          <a:p>
            <a:pPr>
              <a:lnSpc>
                <a:spcPts val="3359"/>
              </a:lnSpc>
            </a:pPr>
            <a:r>
              <a:rPr lang="en-US" sz="2400">
                <a:solidFill>
                  <a:srgbClr val="FFFFFF"/>
                </a:solidFill>
                <a:latin typeface="Heebo Regular"/>
              </a:rPr>
              <a:t>tweets are tweeted on Twitter every second. </a:t>
            </a:r>
          </a:p>
          <a:p>
            <a:pPr>
              <a:lnSpc>
                <a:spcPts val="3360"/>
              </a:lnSpc>
              <a:spcBef>
                <a:spcPct val="0"/>
              </a:spcBef>
            </a:pPr>
            <a:r>
              <a:rPr lang="en-US" sz="2399">
                <a:solidFill>
                  <a:srgbClr val="FFFFFF"/>
                </a:solidFill>
                <a:latin typeface="Heebo Regular"/>
              </a:rPr>
              <a:t>- </a:t>
            </a:r>
            <a:r>
              <a:rPr lang="en-US" sz="2400" u="sng">
                <a:solidFill>
                  <a:srgbClr val="FFFFFF"/>
                </a:solidFill>
                <a:latin typeface="Heebo Regular"/>
              </a:rPr>
              <a:t>Brandwatch</a:t>
            </a:r>
          </a:p>
        </p:txBody>
      </p:sp>
      <p:sp>
        <p:nvSpPr>
          <p:cNvPr id="6" name="TextBox 6"/>
          <p:cNvSpPr txBox="1"/>
          <p:nvPr/>
        </p:nvSpPr>
        <p:spPr>
          <a:xfrm>
            <a:off x="8304326" y="5593312"/>
            <a:ext cx="8954974" cy="814540"/>
          </a:xfrm>
          <a:prstGeom prst="rect">
            <a:avLst/>
          </a:prstGeom>
        </p:spPr>
        <p:txBody>
          <a:bodyPr lIns="0" tIns="0" rIns="0" bIns="0" rtlCol="0" anchor="t">
            <a:spAutoFit/>
          </a:bodyPr>
          <a:lstStyle/>
          <a:p>
            <a:pPr>
              <a:lnSpc>
                <a:spcPts val="3359"/>
              </a:lnSpc>
            </a:pPr>
            <a:r>
              <a:rPr lang="en-US" sz="2400">
                <a:solidFill>
                  <a:srgbClr val="FFFFFF"/>
                </a:solidFill>
                <a:latin typeface="Heebo Regular"/>
              </a:rPr>
              <a:t>of the public uses some type of social media. </a:t>
            </a:r>
          </a:p>
          <a:p>
            <a:pPr>
              <a:lnSpc>
                <a:spcPts val="3360"/>
              </a:lnSpc>
              <a:spcBef>
                <a:spcPct val="0"/>
              </a:spcBef>
            </a:pPr>
            <a:r>
              <a:rPr lang="en-US" sz="2399">
                <a:solidFill>
                  <a:srgbClr val="FFFFFF"/>
                </a:solidFill>
                <a:latin typeface="Heebo Regular"/>
              </a:rPr>
              <a:t>- </a:t>
            </a:r>
            <a:r>
              <a:rPr lang="en-US" sz="2400" u="sng">
                <a:solidFill>
                  <a:srgbClr val="FFFFFF"/>
                </a:solidFill>
                <a:latin typeface="Heebo Regular"/>
              </a:rPr>
              <a:t>Pew Research Center</a:t>
            </a:r>
          </a:p>
        </p:txBody>
      </p:sp>
      <p:sp>
        <p:nvSpPr>
          <p:cNvPr id="7" name="TextBox 7"/>
          <p:cNvSpPr txBox="1"/>
          <p:nvPr/>
        </p:nvSpPr>
        <p:spPr>
          <a:xfrm>
            <a:off x="8304326" y="7523862"/>
            <a:ext cx="8954974" cy="1233239"/>
          </a:xfrm>
          <a:prstGeom prst="rect">
            <a:avLst/>
          </a:prstGeom>
        </p:spPr>
        <p:txBody>
          <a:bodyPr lIns="0" tIns="0" rIns="0" bIns="0" rtlCol="0" anchor="t">
            <a:spAutoFit/>
          </a:bodyPr>
          <a:lstStyle/>
          <a:p>
            <a:pPr>
              <a:lnSpc>
                <a:spcPts val="3359"/>
              </a:lnSpc>
            </a:pPr>
            <a:r>
              <a:rPr lang="en-US" sz="2400">
                <a:solidFill>
                  <a:srgbClr val="FFFFFF"/>
                </a:solidFill>
                <a:latin typeface="Heebo Regular"/>
              </a:rPr>
              <a:t>of Gen Z (18-22 year olds), report "always" or "sometimes" feeling alone.</a:t>
            </a:r>
          </a:p>
          <a:p>
            <a:pPr>
              <a:lnSpc>
                <a:spcPts val="3360"/>
              </a:lnSpc>
              <a:spcBef>
                <a:spcPct val="0"/>
              </a:spcBef>
            </a:pPr>
            <a:r>
              <a:rPr lang="en-US" sz="2399">
                <a:solidFill>
                  <a:srgbClr val="FFFFFF"/>
                </a:solidFill>
                <a:latin typeface="Heebo Regular"/>
              </a:rPr>
              <a:t>- </a:t>
            </a:r>
            <a:r>
              <a:rPr lang="en-US" sz="2399" u="sng">
                <a:solidFill>
                  <a:srgbClr val="FFFFFF"/>
                </a:solidFill>
                <a:latin typeface="Heebo Regular"/>
              </a:rPr>
              <a:t>Cigna Corp</a:t>
            </a:r>
          </a:p>
        </p:txBody>
      </p:sp>
      <p:sp>
        <p:nvSpPr>
          <p:cNvPr id="8" name="TextBox 8"/>
          <p:cNvSpPr txBox="1"/>
          <p:nvPr/>
        </p:nvSpPr>
        <p:spPr>
          <a:xfrm>
            <a:off x="2405121" y="3628090"/>
            <a:ext cx="5355574" cy="1144966"/>
          </a:xfrm>
          <a:prstGeom prst="rect">
            <a:avLst/>
          </a:prstGeom>
        </p:spPr>
        <p:txBody>
          <a:bodyPr lIns="0" tIns="0" rIns="0" bIns="0" rtlCol="0" anchor="t">
            <a:spAutoFit/>
          </a:bodyPr>
          <a:lstStyle/>
          <a:p>
            <a:pPr algn="r">
              <a:lnSpc>
                <a:spcPts val="8800"/>
              </a:lnSpc>
            </a:pPr>
            <a:r>
              <a:rPr lang="en-US" sz="8000">
                <a:solidFill>
                  <a:srgbClr val="38B6FF"/>
                </a:solidFill>
                <a:latin typeface="Heebo Bold"/>
              </a:rPr>
              <a:t>6,000</a:t>
            </a:r>
          </a:p>
        </p:txBody>
      </p:sp>
      <p:sp>
        <p:nvSpPr>
          <p:cNvPr id="9" name="TextBox 9"/>
          <p:cNvSpPr txBox="1"/>
          <p:nvPr/>
        </p:nvSpPr>
        <p:spPr>
          <a:xfrm>
            <a:off x="2405121" y="5480486"/>
            <a:ext cx="5355574" cy="1144966"/>
          </a:xfrm>
          <a:prstGeom prst="rect">
            <a:avLst/>
          </a:prstGeom>
        </p:spPr>
        <p:txBody>
          <a:bodyPr lIns="0" tIns="0" rIns="0" bIns="0" rtlCol="0" anchor="t">
            <a:spAutoFit/>
          </a:bodyPr>
          <a:lstStyle/>
          <a:p>
            <a:pPr algn="r">
              <a:lnSpc>
                <a:spcPts val="8800"/>
              </a:lnSpc>
            </a:pPr>
            <a:r>
              <a:rPr lang="en-US" sz="8000">
                <a:solidFill>
                  <a:srgbClr val="38B6FF"/>
                </a:solidFill>
                <a:latin typeface="Heebo Bold"/>
              </a:rPr>
              <a:t>72%</a:t>
            </a:r>
          </a:p>
        </p:txBody>
      </p:sp>
      <p:sp>
        <p:nvSpPr>
          <p:cNvPr id="10" name="TextBox 10"/>
          <p:cNvSpPr txBox="1"/>
          <p:nvPr/>
        </p:nvSpPr>
        <p:spPr>
          <a:xfrm>
            <a:off x="2395596" y="7628637"/>
            <a:ext cx="5365099" cy="1144966"/>
          </a:xfrm>
          <a:prstGeom prst="rect">
            <a:avLst/>
          </a:prstGeom>
        </p:spPr>
        <p:txBody>
          <a:bodyPr lIns="0" tIns="0" rIns="0" bIns="0" rtlCol="0" anchor="t">
            <a:spAutoFit/>
          </a:bodyPr>
          <a:lstStyle/>
          <a:p>
            <a:pPr algn="r">
              <a:lnSpc>
                <a:spcPts val="8800"/>
              </a:lnSpc>
            </a:pPr>
            <a:r>
              <a:rPr lang="en-US" sz="8000">
                <a:solidFill>
                  <a:srgbClr val="38B6FF"/>
                </a:solidFill>
                <a:latin typeface="Heebo Bold"/>
              </a:rPr>
              <a:t>73%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a:srcRect t="11270" b="13730"/>
          <a:stretch/>
        </p:blipFill>
        <p:spPr>
          <a:xfrm>
            <a:off x="9144000" y="1"/>
            <a:ext cx="9144000" cy="10287000"/>
          </a:xfrm>
          <a:prstGeom prst="rect">
            <a:avLst/>
          </a:prstGeom>
        </p:spPr>
      </p:pic>
      <p:sp>
        <p:nvSpPr>
          <p:cNvPr id="3" name="AutoShape 3"/>
          <p:cNvSpPr/>
          <p:nvPr/>
        </p:nvSpPr>
        <p:spPr>
          <a:xfrm rot="-10800000">
            <a:off x="1028700" y="1028700"/>
            <a:ext cx="17703269" cy="9525"/>
          </a:xfrm>
          <a:prstGeom prst="rect">
            <a:avLst/>
          </a:prstGeom>
          <a:solidFill>
            <a:srgbClr val="455241"/>
          </a:solidFill>
        </p:spPr>
      </p:sp>
      <p:grpSp>
        <p:nvGrpSpPr>
          <p:cNvPr id="4" name="Group 4"/>
          <p:cNvGrpSpPr/>
          <p:nvPr/>
        </p:nvGrpSpPr>
        <p:grpSpPr>
          <a:xfrm>
            <a:off x="1028700" y="3796474"/>
            <a:ext cx="7141736" cy="1153566"/>
            <a:chOff x="0" y="0"/>
            <a:chExt cx="2070992" cy="334516"/>
          </a:xfrm>
        </p:grpSpPr>
        <p:sp>
          <p:nvSpPr>
            <p:cNvPr id="5" name="Freeform 5"/>
            <p:cNvSpPr/>
            <p:nvPr/>
          </p:nvSpPr>
          <p:spPr>
            <a:xfrm>
              <a:off x="0" y="0"/>
              <a:ext cx="2070992" cy="334516"/>
            </a:xfrm>
            <a:custGeom>
              <a:avLst/>
              <a:gdLst/>
              <a:ahLst/>
              <a:cxnLst/>
              <a:rect l="l" t="t" r="r" b="b"/>
              <a:pathLst>
                <a:path w="2070992" h="334516">
                  <a:moveTo>
                    <a:pt x="0" y="0"/>
                  </a:moveTo>
                  <a:lnTo>
                    <a:pt x="2070992" y="0"/>
                  </a:lnTo>
                  <a:lnTo>
                    <a:pt x="2070992" y="334516"/>
                  </a:lnTo>
                  <a:lnTo>
                    <a:pt x="0" y="334516"/>
                  </a:lnTo>
                  <a:close/>
                </a:path>
              </a:pathLst>
            </a:custGeom>
            <a:solidFill>
              <a:srgbClr val="C7D0D8"/>
            </a:solidFill>
          </p:spPr>
        </p:sp>
      </p:grpSp>
      <p:sp>
        <p:nvSpPr>
          <p:cNvPr id="6" name="TextBox 6"/>
          <p:cNvSpPr txBox="1"/>
          <p:nvPr/>
        </p:nvSpPr>
        <p:spPr>
          <a:xfrm>
            <a:off x="1028700" y="5634052"/>
            <a:ext cx="6914227" cy="1651939"/>
          </a:xfrm>
          <a:prstGeom prst="rect">
            <a:avLst/>
          </a:prstGeom>
        </p:spPr>
        <p:txBody>
          <a:bodyPr lIns="0" tIns="0" rIns="0" bIns="0" rtlCol="0" anchor="t">
            <a:spAutoFit/>
          </a:bodyPr>
          <a:lstStyle/>
          <a:p>
            <a:pPr marL="396240" lvl="1" indent="-198120">
              <a:lnSpc>
                <a:spcPts val="3359"/>
              </a:lnSpc>
              <a:buFont typeface="Arial"/>
              <a:buChar char="•"/>
            </a:pPr>
            <a:r>
              <a:rPr lang="en-US" sz="2399">
                <a:solidFill>
                  <a:srgbClr val="2D322B"/>
                </a:solidFill>
                <a:latin typeface="Heebo Regular"/>
              </a:rPr>
              <a:t>Topic modeling</a:t>
            </a:r>
          </a:p>
          <a:p>
            <a:pPr marL="396240" lvl="1" indent="-198120">
              <a:lnSpc>
                <a:spcPts val="3359"/>
              </a:lnSpc>
              <a:buFont typeface="Arial"/>
              <a:buChar char="•"/>
            </a:pPr>
            <a:r>
              <a:rPr lang="en-US" sz="2399">
                <a:solidFill>
                  <a:srgbClr val="2D322B"/>
                </a:solidFill>
                <a:latin typeface="Heebo Regular"/>
              </a:rPr>
              <a:t>Sentiment analysis</a:t>
            </a:r>
          </a:p>
          <a:p>
            <a:pPr marL="396240" lvl="1" indent="-198120">
              <a:lnSpc>
                <a:spcPts val="3359"/>
              </a:lnSpc>
              <a:buFont typeface="Arial"/>
              <a:buChar char="•"/>
            </a:pPr>
            <a:r>
              <a:rPr lang="en-US" sz="2399">
                <a:solidFill>
                  <a:srgbClr val="2D322B"/>
                </a:solidFill>
                <a:latin typeface="Heebo Regular"/>
              </a:rPr>
              <a:t>Dimensionality reduction / clustering</a:t>
            </a:r>
          </a:p>
          <a:p>
            <a:pPr marL="396240" lvl="1" indent="-198120">
              <a:lnSpc>
                <a:spcPts val="3360"/>
              </a:lnSpc>
              <a:buFont typeface="Arial"/>
              <a:buChar char="•"/>
            </a:pPr>
            <a:r>
              <a:rPr lang="en-US" sz="2399">
                <a:solidFill>
                  <a:srgbClr val="2D322B"/>
                </a:solidFill>
                <a:latin typeface="Heebo Regular"/>
              </a:rPr>
              <a:t>Personality classification</a:t>
            </a:r>
          </a:p>
        </p:txBody>
      </p:sp>
      <p:sp>
        <p:nvSpPr>
          <p:cNvPr id="7" name="TextBox 7"/>
          <p:cNvSpPr txBox="1"/>
          <p:nvPr/>
        </p:nvSpPr>
        <p:spPr>
          <a:xfrm>
            <a:off x="1028700" y="1542211"/>
            <a:ext cx="6894086" cy="1796301"/>
          </a:xfrm>
          <a:prstGeom prst="rect">
            <a:avLst/>
          </a:prstGeom>
        </p:spPr>
        <p:txBody>
          <a:bodyPr lIns="0" tIns="0" rIns="0" bIns="0" rtlCol="0" anchor="t">
            <a:spAutoFit/>
          </a:bodyPr>
          <a:lstStyle/>
          <a:p>
            <a:pPr>
              <a:lnSpc>
                <a:spcPts val="7040"/>
              </a:lnSpc>
            </a:pPr>
            <a:r>
              <a:rPr lang="en-US" sz="6400">
                <a:solidFill>
                  <a:srgbClr val="38B6FF"/>
                </a:solidFill>
                <a:latin typeface="Heebo Bold"/>
              </a:rPr>
              <a:t>AIMS &amp; OBJECTIVES</a:t>
            </a:r>
          </a:p>
        </p:txBody>
      </p:sp>
      <p:sp>
        <p:nvSpPr>
          <p:cNvPr id="8" name="TextBox 8"/>
          <p:cNvSpPr txBox="1"/>
          <p:nvPr/>
        </p:nvSpPr>
        <p:spPr>
          <a:xfrm>
            <a:off x="1223395" y="3928564"/>
            <a:ext cx="6947042" cy="814540"/>
          </a:xfrm>
          <a:prstGeom prst="rect">
            <a:avLst/>
          </a:prstGeom>
        </p:spPr>
        <p:txBody>
          <a:bodyPr lIns="0" tIns="0" rIns="0" bIns="0" rtlCol="0" anchor="t">
            <a:spAutoFit/>
          </a:bodyPr>
          <a:lstStyle/>
          <a:p>
            <a:pPr>
              <a:lnSpc>
                <a:spcPts val="3360"/>
              </a:lnSpc>
              <a:spcBef>
                <a:spcPct val="0"/>
              </a:spcBef>
            </a:pPr>
            <a:r>
              <a:rPr lang="en-US" sz="2400">
                <a:solidFill>
                  <a:srgbClr val="2D322B"/>
                </a:solidFill>
                <a:latin typeface="Heebo Regular Bold"/>
              </a:rPr>
              <a:t>Create a content-based recommender system using Tweets that a user has favorited only.</a:t>
            </a:r>
          </a:p>
        </p:txBody>
      </p:sp>
      <p:grpSp>
        <p:nvGrpSpPr>
          <p:cNvPr id="9" name="Group 9"/>
          <p:cNvGrpSpPr/>
          <p:nvPr/>
        </p:nvGrpSpPr>
        <p:grpSpPr>
          <a:xfrm>
            <a:off x="1028700" y="8104734"/>
            <a:ext cx="7141736" cy="1153566"/>
            <a:chOff x="0" y="0"/>
            <a:chExt cx="2070992" cy="334516"/>
          </a:xfrm>
        </p:grpSpPr>
        <p:sp>
          <p:nvSpPr>
            <p:cNvPr id="10" name="Freeform 10"/>
            <p:cNvSpPr/>
            <p:nvPr/>
          </p:nvSpPr>
          <p:spPr>
            <a:xfrm>
              <a:off x="0" y="0"/>
              <a:ext cx="2070992" cy="334516"/>
            </a:xfrm>
            <a:custGeom>
              <a:avLst/>
              <a:gdLst/>
              <a:ahLst/>
              <a:cxnLst/>
              <a:rect l="l" t="t" r="r" b="b"/>
              <a:pathLst>
                <a:path w="2070992" h="334516">
                  <a:moveTo>
                    <a:pt x="0" y="0"/>
                  </a:moveTo>
                  <a:lnTo>
                    <a:pt x="2070992" y="0"/>
                  </a:lnTo>
                  <a:lnTo>
                    <a:pt x="2070992" y="334516"/>
                  </a:lnTo>
                  <a:lnTo>
                    <a:pt x="0" y="334516"/>
                  </a:lnTo>
                  <a:close/>
                </a:path>
              </a:pathLst>
            </a:custGeom>
            <a:solidFill>
              <a:srgbClr val="C7D0D8"/>
            </a:solidFill>
          </p:spPr>
        </p:sp>
      </p:grpSp>
      <p:sp>
        <p:nvSpPr>
          <p:cNvPr id="11" name="TextBox 11"/>
          <p:cNvSpPr txBox="1"/>
          <p:nvPr/>
        </p:nvSpPr>
        <p:spPr>
          <a:xfrm>
            <a:off x="1223395" y="8236824"/>
            <a:ext cx="6947042" cy="814540"/>
          </a:xfrm>
          <a:prstGeom prst="rect">
            <a:avLst/>
          </a:prstGeom>
        </p:spPr>
        <p:txBody>
          <a:bodyPr lIns="0" tIns="0" rIns="0" bIns="0" rtlCol="0" anchor="t">
            <a:spAutoFit/>
          </a:bodyPr>
          <a:lstStyle/>
          <a:p>
            <a:pPr>
              <a:lnSpc>
                <a:spcPts val="3360"/>
              </a:lnSpc>
              <a:spcBef>
                <a:spcPct val="0"/>
              </a:spcBef>
            </a:pPr>
            <a:r>
              <a:rPr lang="en-US" sz="2400">
                <a:solidFill>
                  <a:srgbClr val="2D322B"/>
                </a:solidFill>
                <a:latin typeface="Heebo Regular Bold"/>
              </a:rPr>
              <a:t>The goal is to create interpersonal connections without saturation of original content from a user.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028700"/>
            <a:ext cx="17703269" cy="9525"/>
          </a:xfrm>
          <a:prstGeom prst="rect">
            <a:avLst/>
          </a:prstGeom>
          <a:solidFill>
            <a:srgbClr val="455241"/>
          </a:solidFill>
        </p:spPr>
      </p:sp>
      <p:pic>
        <p:nvPicPr>
          <p:cNvPr id="3" name="Picture 3"/>
          <p:cNvPicPr>
            <a:picLocks noChangeAspect="1"/>
          </p:cNvPicPr>
          <p:nvPr/>
        </p:nvPicPr>
        <p:blipFill>
          <a:blip r:embed="rId3"/>
          <a:srcRect/>
          <a:stretch>
            <a:fillRect/>
          </a:stretch>
        </p:blipFill>
        <p:spPr>
          <a:xfrm>
            <a:off x="257705" y="6272068"/>
            <a:ext cx="2413248" cy="1491186"/>
          </a:xfrm>
          <a:prstGeom prst="rect">
            <a:avLst/>
          </a:prstGeom>
        </p:spPr>
      </p:pic>
      <p:pic>
        <p:nvPicPr>
          <p:cNvPr id="4" name="Picture 4"/>
          <p:cNvPicPr>
            <a:picLocks noChangeAspect="1"/>
          </p:cNvPicPr>
          <p:nvPr/>
        </p:nvPicPr>
        <p:blipFill>
          <a:blip r:embed="rId4"/>
          <a:srcRect l="69335" t="44215" r="5778" b="36045"/>
          <a:stretch>
            <a:fillRect/>
          </a:stretch>
        </p:blipFill>
        <p:spPr>
          <a:xfrm>
            <a:off x="6132177" y="6730573"/>
            <a:ext cx="2688396" cy="1199438"/>
          </a:xfrm>
          <a:prstGeom prst="rect">
            <a:avLst/>
          </a:prstGeom>
        </p:spPr>
      </p:pic>
      <p:grpSp>
        <p:nvGrpSpPr>
          <p:cNvPr id="5" name="Group 5"/>
          <p:cNvGrpSpPr/>
          <p:nvPr/>
        </p:nvGrpSpPr>
        <p:grpSpPr>
          <a:xfrm rot="-10800000">
            <a:off x="105971" y="3570765"/>
            <a:ext cx="2716717" cy="2033960"/>
            <a:chOff x="0" y="0"/>
            <a:chExt cx="4817525" cy="3606800"/>
          </a:xfrm>
        </p:grpSpPr>
        <p:sp>
          <p:nvSpPr>
            <p:cNvPr id="6" name="Freeform 6"/>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pic>
        <p:nvPicPr>
          <p:cNvPr id="7" name="Picture 7"/>
          <p:cNvPicPr>
            <a:picLocks noChangeAspect="1"/>
          </p:cNvPicPr>
          <p:nvPr/>
        </p:nvPicPr>
        <p:blipFill>
          <a:blip r:embed="rId5"/>
          <a:srcRect/>
          <a:stretch>
            <a:fillRect/>
          </a:stretch>
        </p:blipFill>
        <p:spPr>
          <a:xfrm>
            <a:off x="257705" y="7930011"/>
            <a:ext cx="2430976" cy="701944"/>
          </a:xfrm>
          <a:prstGeom prst="rect">
            <a:avLst/>
          </a:prstGeom>
        </p:spPr>
      </p:pic>
      <p:pic>
        <p:nvPicPr>
          <p:cNvPr id="8" name="Picture 8"/>
          <p:cNvPicPr>
            <a:picLocks noChangeAspect="1"/>
          </p:cNvPicPr>
          <p:nvPr/>
        </p:nvPicPr>
        <p:blipFill>
          <a:blip r:embed="rId6"/>
          <a:srcRect/>
          <a:stretch>
            <a:fillRect/>
          </a:stretch>
        </p:blipFill>
        <p:spPr>
          <a:xfrm>
            <a:off x="12436890" y="6597723"/>
            <a:ext cx="2359120" cy="1465138"/>
          </a:xfrm>
          <a:prstGeom prst="rect">
            <a:avLst/>
          </a:prstGeom>
        </p:spPr>
      </p:pic>
      <p:pic>
        <p:nvPicPr>
          <p:cNvPr id="9" name="Picture 9"/>
          <p:cNvPicPr>
            <a:picLocks noChangeAspect="1"/>
          </p:cNvPicPr>
          <p:nvPr/>
        </p:nvPicPr>
        <p:blipFill>
          <a:blip r:embed="rId7"/>
          <a:srcRect l="13132" t="7020" r="15868" b="4162"/>
          <a:stretch>
            <a:fillRect/>
          </a:stretch>
        </p:blipFill>
        <p:spPr>
          <a:xfrm>
            <a:off x="3249662" y="6597723"/>
            <a:ext cx="2550706" cy="1544827"/>
          </a:xfrm>
          <a:prstGeom prst="rect">
            <a:avLst/>
          </a:prstGeom>
        </p:spPr>
      </p:pic>
      <p:grpSp>
        <p:nvGrpSpPr>
          <p:cNvPr id="10" name="Group 10"/>
          <p:cNvGrpSpPr/>
          <p:nvPr/>
        </p:nvGrpSpPr>
        <p:grpSpPr>
          <a:xfrm rot="-10800000">
            <a:off x="9391539" y="3570765"/>
            <a:ext cx="2716717" cy="2033960"/>
            <a:chOff x="0" y="0"/>
            <a:chExt cx="4817525" cy="3606800"/>
          </a:xfrm>
        </p:grpSpPr>
        <p:sp>
          <p:nvSpPr>
            <p:cNvPr id="11" name="Freeform 11"/>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2" name="Group 12"/>
          <p:cNvGrpSpPr/>
          <p:nvPr/>
        </p:nvGrpSpPr>
        <p:grpSpPr>
          <a:xfrm rot="-10800000">
            <a:off x="3249662" y="3570765"/>
            <a:ext cx="2716717" cy="2033960"/>
            <a:chOff x="0" y="0"/>
            <a:chExt cx="4817525" cy="3606800"/>
          </a:xfrm>
        </p:grpSpPr>
        <p:sp>
          <p:nvSpPr>
            <p:cNvPr id="13" name="Freeform 13"/>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4" name="Group 14"/>
          <p:cNvGrpSpPr/>
          <p:nvPr/>
        </p:nvGrpSpPr>
        <p:grpSpPr>
          <a:xfrm rot="-10800000">
            <a:off x="6322141" y="3570765"/>
            <a:ext cx="2716717" cy="2033960"/>
            <a:chOff x="0" y="0"/>
            <a:chExt cx="4817525" cy="3606800"/>
          </a:xfrm>
        </p:grpSpPr>
        <p:sp>
          <p:nvSpPr>
            <p:cNvPr id="15" name="Freeform 15"/>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6" name="Group 16"/>
          <p:cNvGrpSpPr/>
          <p:nvPr/>
        </p:nvGrpSpPr>
        <p:grpSpPr>
          <a:xfrm rot="-10800000">
            <a:off x="12436890" y="3570765"/>
            <a:ext cx="2716717" cy="2033960"/>
            <a:chOff x="0" y="0"/>
            <a:chExt cx="4817525" cy="3606800"/>
          </a:xfrm>
        </p:grpSpPr>
        <p:sp>
          <p:nvSpPr>
            <p:cNvPr id="17" name="Freeform 17"/>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8" name="Group 18"/>
          <p:cNvGrpSpPr/>
          <p:nvPr/>
        </p:nvGrpSpPr>
        <p:grpSpPr>
          <a:xfrm rot="-10800000">
            <a:off x="15465312" y="3570765"/>
            <a:ext cx="2716717" cy="2033960"/>
            <a:chOff x="0" y="0"/>
            <a:chExt cx="4817525" cy="3606800"/>
          </a:xfrm>
        </p:grpSpPr>
        <p:sp>
          <p:nvSpPr>
            <p:cNvPr id="19" name="Freeform 19"/>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pic>
        <p:nvPicPr>
          <p:cNvPr id="20" name="Picture 20"/>
          <p:cNvPicPr>
            <a:picLocks noChangeAspect="1"/>
          </p:cNvPicPr>
          <p:nvPr/>
        </p:nvPicPr>
        <p:blipFill>
          <a:blip r:embed="rId8"/>
          <a:srcRect/>
          <a:stretch>
            <a:fillRect/>
          </a:stretch>
        </p:blipFill>
        <p:spPr>
          <a:xfrm>
            <a:off x="9404509" y="6533727"/>
            <a:ext cx="2209384" cy="1672819"/>
          </a:xfrm>
          <a:prstGeom prst="rect">
            <a:avLst/>
          </a:prstGeom>
        </p:spPr>
      </p:pic>
      <p:pic>
        <p:nvPicPr>
          <p:cNvPr id="21" name="Picture 21"/>
          <p:cNvPicPr>
            <a:picLocks noChangeAspect="1"/>
          </p:cNvPicPr>
          <p:nvPr/>
        </p:nvPicPr>
        <p:blipFill>
          <a:blip r:embed="rId9"/>
          <a:srcRect/>
          <a:stretch>
            <a:fillRect/>
          </a:stretch>
        </p:blipFill>
        <p:spPr>
          <a:xfrm>
            <a:off x="15234771" y="7017661"/>
            <a:ext cx="2639390" cy="548900"/>
          </a:xfrm>
          <a:prstGeom prst="rect">
            <a:avLst/>
          </a:prstGeom>
        </p:spPr>
      </p:pic>
      <p:sp>
        <p:nvSpPr>
          <p:cNvPr id="22" name="TextBox 22"/>
          <p:cNvSpPr txBox="1"/>
          <p:nvPr/>
        </p:nvSpPr>
        <p:spPr>
          <a:xfrm>
            <a:off x="1028700" y="1499209"/>
            <a:ext cx="10206953" cy="910216"/>
          </a:xfrm>
          <a:prstGeom prst="rect">
            <a:avLst/>
          </a:prstGeom>
        </p:spPr>
        <p:txBody>
          <a:bodyPr lIns="0" tIns="0" rIns="0" bIns="0" rtlCol="0" anchor="t">
            <a:spAutoFit/>
          </a:bodyPr>
          <a:lstStyle/>
          <a:p>
            <a:pPr>
              <a:lnSpc>
                <a:spcPts val="7040"/>
              </a:lnSpc>
            </a:pPr>
            <a:r>
              <a:rPr lang="en-US" sz="6400">
                <a:solidFill>
                  <a:srgbClr val="38B6FF"/>
                </a:solidFill>
                <a:latin typeface="Heebo Bold"/>
              </a:rPr>
              <a:t>PROCESS &amp; TOOLS</a:t>
            </a:r>
          </a:p>
        </p:txBody>
      </p:sp>
      <p:sp>
        <p:nvSpPr>
          <p:cNvPr id="23" name="TextBox 23"/>
          <p:cNvSpPr txBox="1"/>
          <p:nvPr/>
        </p:nvSpPr>
        <p:spPr>
          <a:xfrm>
            <a:off x="859566" y="4204840"/>
            <a:ext cx="1350234" cy="727710"/>
          </a:xfrm>
          <a:prstGeom prst="rect">
            <a:avLst/>
          </a:prstGeom>
        </p:spPr>
        <p:txBody>
          <a:bodyPr wrap="square" lIns="0" tIns="0" rIns="0" bIns="0" rtlCol="0" anchor="t">
            <a:spAutoFit/>
          </a:bodyPr>
          <a:lstStyle/>
          <a:p>
            <a:pPr algn="ctr">
              <a:lnSpc>
                <a:spcPts val="2940"/>
              </a:lnSpc>
            </a:pPr>
            <a:r>
              <a:rPr lang="en-US" sz="2100" dirty="0">
                <a:solidFill>
                  <a:srgbClr val="2D322B"/>
                </a:solidFill>
                <a:latin typeface="Heebo Regular Bold"/>
              </a:rPr>
              <a:t>Data </a:t>
            </a:r>
          </a:p>
          <a:p>
            <a:pPr algn="ctr">
              <a:lnSpc>
                <a:spcPts val="2940"/>
              </a:lnSpc>
              <a:spcBef>
                <a:spcPct val="0"/>
              </a:spcBef>
            </a:pPr>
            <a:r>
              <a:rPr lang="en-US" sz="2100" dirty="0">
                <a:solidFill>
                  <a:srgbClr val="2D322B"/>
                </a:solidFill>
                <a:latin typeface="Heebo Regular Bold"/>
              </a:rPr>
              <a:t>Wrangling</a:t>
            </a:r>
          </a:p>
        </p:txBody>
      </p:sp>
      <p:sp>
        <p:nvSpPr>
          <p:cNvPr id="24" name="TextBox 24"/>
          <p:cNvSpPr txBox="1"/>
          <p:nvPr/>
        </p:nvSpPr>
        <p:spPr>
          <a:xfrm>
            <a:off x="10011182" y="4223890"/>
            <a:ext cx="1946459" cy="727710"/>
          </a:xfrm>
          <a:prstGeom prst="rect">
            <a:avLst/>
          </a:prstGeom>
        </p:spPr>
        <p:txBody>
          <a:bodyPr wrap="square" lIns="0" tIns="0" rIns="0" bIns="0" rtlCol="0" anchor="t">
            <a:spAutoFit/>
          </a:bodyPr>
          <a:lstStyle/>
          <a:p>
            <a:pPr algn="ctr">
              <a:lnSpc>
                <a:spcPts val="2940"/>
              </a:lnSpc>
            </a:pPr>
            <a:r>
              <a:rPr lang="en-US" sz="2100" dirty="0">
                <a:solidFill>
                  <a:srgbClr val="2D322B"/>
                </a:solidFill>
                <a:latin typeface="Heebo Regular Bold"/>
              </a:rPr>
              <a:t>Personality </a:t>
            </a:r>
          </a:p>
          <a:p>
            <a:pPr algn="ctr">
              <a:lnSpc>
                <a:spcPts val="2940"/>
              </a:lnSpc>
              <a:spcBef>
                <a:spcPct val="0"/>
              </a:spcBef>
            </a:pPr>
            <a:r>
              <a:rPr lang="en-US" sz="2100" dirty="0">
                <a:solidFill>
                  <a:srgbClr val="2D322B"/>
                </a:solidFill>
                <a:latin typeface="Heebo Regular Bold"/>
              </a:rPr>
              <a:t>Classification</a:t>
            </a:r>
          </a:p>
        </p:txBody>
      </p:sp>
      <p:sp>
        <p:nvSpPr>
          <p:cNvPr id="25" name="TextBox 25"/>
          <p:cNvSpPr txBox="1"/>
          <p:nvPr/>
        </p:nvSpPr>
        <p:spPr>
          <a:xfrm>
            <a:off x="3788750" y="4019102"/>
            <a:ext cx="1840245" cy="1099185"/>
          </a:xfrm>
          <a:prstGeom prst="rect">
            <a:avLst/>
          </a:prstGeom>
        </p:spPr>
        <p:txBody>
          <a:bodyPr wrap="square" lIns="0" tIns="0" rIns="0" bIns="0" rtlCol="0" anchor="t">
            <a:spAutoFit/>
          </a:bodyPr>
          <a:lstStyle/>
          <a:p>
            <a:pPr algn="ctr">
              <a:lnSpc>
                <a:spcPts val="2940"/>
              </a:lnSpc>
            </a:pPr>
            <a:r>
              <a:rPr lang="en-US" sz="2100" dirty="0">
                <a:solidFill>
                  <a:srgbClr val="2D322B"/>
                </a:solidFill>
                <a:latin typeface="Heebo Regular Bold"/>
              </a:rPr>
              <a:t>Data Cleaning </a:t>
            </a:r>
          </a:p>
          <a:p>
            <a:pPr algn="ctr">
              <a:lnSpc>
                <a:spcPts val="2940"/>
              </a:lnSpc>
            </a:pPr>
            <a:r>
              <a:rPr lang="en-US" sz="2100" dirty="0">
                <a:solidFill>
                  <a:srgbClr val="2D322B"/>
                </a:solidFill>
                <a:latin typeface="Heebo Regular Bold"/>
              </a:rPr>
              <a:t>&amp; Text </a:t>
            </a:r>
          </a:p>
          <a:p>
            <a:pPr algn="ctr">
              <a:lnSpc>
                <a:spcPts val="2940"/>
              </a:lnSpc>
              <a:spcBef>
                <a:spcPct val="0"/>
              </a:spcBef>
            </a:pPr>
            <a:r>
              <a:rPr lang="en-US" sz="2100" dirty="0">
                <a:solidFill>
                  <a:srgbClr val="2D322B"/>
                </a:solidFill>
                <a:latin typeface="Heebo Regular Bold"/>
              </a:rPr>
              <a:t>Preprocessing</a:t>
            </a:r>
          </a:p>
        </p:txBody>
      </p:sp>
      <p:sp>
        <p:nvSpPr>
          <p:cNvPr id="26" name="TextBox 26"/>
          <p:cNvSpPr txBox="1"/>
          <p:nvPr/>
        </p:nvSpPr>
        <p:spPr>
          <a:xfrm>
            <a:off x="6969788" y="4204840"/>
            <a:ext cx="1510599" cy="727710"/>
          </a:xfrm>
          <a:prstGeom prst="rect">
            <a:avLst/>
          </a:prstGeom>
        </p:spPr>
        <p:txBody>
          <a:bodyPr wrap="square" lIns="0" tIns="0" rIns="0" bIns="0" rtlCol="0" anchor="t">
            <a:spAutoFit/>
          </a:bodyPr>
          <a:lstStyle/>
          <a:p>
            <a:pPr algn="ctr">
              <a:lnSpc>
                <a:spcPts val="2940"/>
              </a:lnSpc>
            </a:pPr>
            <a:r>
              <a:rPr lang="en-US" sz="2100" dirty="0">
                <a:solidFill>
                  <a:srgbClr val="2D322B"/>
                </a:solidFill>
                <a:latin typeface="Heebo Regular Bold"/>
              </a:rPr>
              <a:t>NLP </a:t>
            </a:r>
          </a:p>
          <a:p>
            <a:pPr algn="ctr">
              <a:lnSpc>
                <a:spcPts val="2940"/>
              </a:lnSpc>
              <a:spcBef>
                <a:spcPct val="0"/>
              </a:spcBef>
            </a:pPr>
            <a:r>
              <a:rPr lang="en-US" sz="2100" dirty="0">
                <a:solidFill>
                  <a:srgbClr val="2D322B"/>
                </a:solidFill>
                <a:latin typeface="Heebo Regular Bold"/>
              </a:rPr>
              <a:t>Modeling</a:t>
            </a:r>
          </a:p>
        </p:txBody>
      </p:sp>
      <p:sp>
        <p:nvSpPr>
          <p:cNvPr id="27" name="TextBox 27"/>
          <p:cNvSpPr txBox="1"/>
          <p:nvPr/>
        </p:nvSpPr>
        <p:spPr>
          <a:xfrm>
            <a:off x="13086723" y="4204840"/>
            <a:ext cx="1745456" cy="727710"/>
          </a:xfrm>
          <a:prstGeom prst="rect">
            <a:avLst/>
          </a:prstGeom>
        </p:spPr>
        <p:txBody>
          <a:bodyPr lIns="0" tIns="0" rIns="0" bIns="0" rtlCol="0" anchor="t">
            <a:spAutoFit/>
          </a:bodyPr>
          <a:lstStyle/>
          <a:p>
            <a:pPr algn="ctr">
              <a:lnSpc>
                <a:spcPts val="2940"/>
              </a:lnSpc>
            </a:pPr>
            <a:r>
              <a:rPr lang="en-US" sz="2100">
                <a:solidFill>
                  <a:srgbClr val="2D322B"/>
                </a:solidFill>
                <a:latin typeface="Heebo Regular Bold"/>
              </a:rPr>
              <a:t>Recommender</a:t>
            </a:r>
          </a:p>
          <a:p>
            <a:pPr algn="ctr">
              <a:lnSpc>
                <a:spcPts val="2940"/>
              </a:lnSpc>
              <a:spcBef>
                <a:spcPct val="0"/>
              </a:spcBef>
            </a:pPr>
            <a:r>
              <a:rPr lang="en-US" sz="2100">
                <a:solidFill>
                  <a:srgbClr val="2D322B"/>
                </a:solidFill>
                <a:latin typeface="Heebo Regular Bold"/>
              </a:rPr>
              <a:t>System</a:t>
            </a:r>
          </a:p>
        </p:txBody>
      </p:sp>
      <p:sp>
        <p:nvSpPr>
          <p:cNvPr id="28" name="TextBox 28"/>
          <p:cNvSpPr txBox="1"/>
          <p:nvPr/>
        </p:nvSpPr>
        <p:spPr>
          <a:xfrm>
            <a:off x="16166164" y="4204840"/>
            <a:ext cx="1707997" cy="727710"/>
          </a:xfrm>
          <a:prstGeom prst="rect">
            <a:avLst/>
          </a:prstGeom>
        </p:spPr>
        <p:txBody>
          <a:bodyPr lIns="0" tIns="0" rIns="0" bIns="0" rtlCol="0" anchor="t">
            <a:spAutoFit/>
          </a:bodyPr>
          <a:lstStyle/>
          <a:p>
            <a:pPr algn="ctr">
              <a:lnSpc>
                <a:spcPts val="2940"/>
              </a:lnSpc>
              <a:spcBef>
                <a:spcPct val="0"/>
              </a:spcBef>
            </a:pPr>
            <a:r>
              <a:rPr lang="en-US" sz="2100">
                <a:solidFill>
                  <a:srgbClr val="2D322B"/>
                </a:solidFill>
                <a:latin typeface="Heebo Regular Bold"/>
              </a:rPr>
              <a:t>Dashboard Development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7636" r="17636"/>
          <a:stretch>
            <a:fillRect/>
          </a:stretch>
        </p:blipFill>
        <p:spPr>
          <a:xfrm>
            <a:off x="11629538" y="0"/>
            <a:ext cx="6658462" cy="10287000"/>
          </a:xfrm>
          <a:prstGeom prst="rect">
            <a:avLst/>
          </a:prstGeom>
        </p:spPr>
      </p:pic>
      <p:pic>
        <p:nvPicPr>
          <p:cNvPr id="3" name="Picture 3"/>
          <p:cNvPicPr>
            <a:picLocks noChangeAspect="1"/>
          </p:cNvPicPr>
          <p:nvPr/>
        </p:nvPicPr>
        <p:blipFill rotWithShape="1">
          <a:blip r:embed="rId4"/>
          <a:srcRect l="18974" r="25460"/>
          <a:stretch/>
        </p:blipFill>
        <p:spPr>
          <a:xfrm>
            <a:off x="9714041" y="0"/>
            <a:ext cx="8573959" cy="10287000"/>
          </a:xfrm>
          <a:prstGeom prst="rect">
            <a:avLst/>
          </a:prstGeom>
        </p:spPr>
      </p:pic>
      <p:sp>
        <p:nvSpPr>
          <p:cNvPr id="4" name="AutoShape 4"/>
          <p:cNvSpPr/>
          <p:nvPr/>
        </p:nvSpPr>
        <p:spPr>
          <a:xfrm rot="-10800000">
            <a:off x="1028700" y="1028700"/>
            <a:ext cx="17703269" cy="9525"/>
          </a:xfrm>
          <a:prstGeom prst="rect">
            <a:avLst/>
          </a:prstGeom>
          <a:solidFill>
            <a:srgbClr val="455241"/>
          </a:solidFill>
        </p:spPr>
      </p:sp>
      <p:sp>
        <p:nvSpPr>
          <p:cNvPr id="5" name="TextBox 5"/>
          <p:cNvSpPr txBox="1"/>
          <p:nvPr/>
        </p:nvSpPr>
        <p:spPr>
          <a:xfrm>
            <a:off x="1028700" y="1651330"/>
            <a:ext cx="9443486" cy="910216"/>
          </a:xfrm>
          <a:prstGeom prst="rect">
            <a:avLst/>
          </a:prstGeom>
        </p:spPr>
        <p:txBody>
          <a:bodyPr lIns="0" tIns="0" rIns="0" bIns="0" rtlCol="0" anchor="t">
            <a:spAutoFit/>
          </a:bodyPr>
          <a:lstStyle/>
          <a:p>
            <a:pPr>
              <a:lnSpc>
                <a:spcPts val="7040"/>
              </a:lnSpc>
            </a:pPr>
            <a:r>
              <a:rPr lang="en-US" sz="6400">
                <a:solidFill>
                  <a:srgbClr val="38B6FF"/>
                </a:solidFill>
                <a:latin typeface="Heebo Bold"/>
              </a:rPr>
              <a:t>FEATURES</a:t>
            </a:r>
          </a:p>
        </p:txBody>
      </p:sp>
      <p:sp>
        <p:nvSpPr>
          <p:cNvPr id="6" name="TextBox 6"/>
          <p:cNvSpPr txBox="1"/>
          <p:nvPr/>
        </p:nvSpPr>
        <p:spPr>
          <a:xfrm>
            <a:off x="1028700" y="3670431"/>
            <a:ext cx="5365849" cy="2908039"/>
          </a:xfrm>
          <a:prstGeom prst="rect">
            <a:avLst/>
          </a:prstGeom>
        </p:spPr>
        <p:txBody>
          <a:bodyPr lIns="0" tIns="0" rIns="0" bIns="0" rtlCol="0" anchor="t">
            <a:spAutoFit/>
          </a:bodyPr>
          <a:lstStyle/>
          <a:p>
            <a:pPr marL="396240" lvl="1" indent="-198120">
              <a:lnSpc>
                <a:spcPts val="3359"/>
              </a:lnSpc>
              <a:buFont typeface="Arial"/>
              <a:buChar char="•"/>
            </a:pPr>
            <a:r>
              <a:rPr lang="en-US" sz="2399">
                <a:solidFill>
                  <a:srgbClr val="455241"/>
                </a:solidFill>
                <a:latin typeface="Heebo Regular"/>
              </a:rPr>
              <a:t>Twitter profile attributes</a:t>
            </a:r>
          </a:p>
          <a:p>
            <a:pPr>
              <a:lnSpc>
                <a:spcPts val="3359"/>
              </a:lnSpc>
            </a:pPr>
            <a:endParaRPr lang="en-US" sz="2399">
              <a:solidFill>
                <a:srgbClr val="455241"/>
              </a:solidFill>
              <a:latin typeface="Heebo Regular"/>
            </a:endParaRPr>
          </a:p>
          <a:p>
            <a:pPr marL="396240" lvl="1" indent="-198120">
              <a:lnSpc>
                <a:spcPts val="3359"/>
              </a:lnSpc>
              <a:buFont typeface="Arial"/>
              <a:buChar char="•"/>
            </a:pPr>
            <a:r>
              <a:rPr lang="en-US" sz="2399">
                <a:solidFill>
                  <a:srgbClr val="455241"/>
                </a:solidFill>
                <a:latin typeface="Heebo Regular"/>
              </a:rPr>
              <a:t>Topic distribution of tweets</a:t>
            </a:r>
          </a:p>
          <a:p>
            <a:pPr>
              <a:lnSpc>
                <a:spcPts val="3359"/>
              </a:lnSpc>
            </a:pPr>
            <a:endParaRPr lang="en-US" sz="2399">
              <a:solidFill>
                <a:srgbClr val="455241"/>
              </a:solidFill>
              <a:latin typeface="Heebo Regular"/>
            </a:endParaRPr>
          </a:p>
          <a:p>
            <a:pPr marL="396240" lvl="1" indent="-198120">
              <a:lnSpc>
                <a:spcPts val="3359"/>
              </a:lnSpc>
              <a:buFont typeface="Arial"/>
              <a:buChar char="•"/>
            </a:pPr>
            <a:r>
              <a:rPr lang="en-US" sz="2399">
                <a:solidFill>
                  <a:srgbClr val="455241"/>
                </a:solidFill>
                <a:latin typeface="Heebo Regular"/>
              </a:rPr>
              <a:t>Sentiment per topic</a:t>
            </a:r>
          </a:p>
          <a:p>
            <a:pPr>
              <a:lnSpc>
                <a:spcPts val="3359"/>
              </a:lnSpc>
            </a:pPr>
            <a:endParaRPr lang="en-US" sz="2399">
              <a:solidFill>
                <a:srgbClr val="455241"/>
              </a:solidFill>
              <a:latin typeface="Heebo Regular"/>
            </a:endParaRPr>
          </a:p>
          <a:p>
            <a:pPr marL="396240" lvl="1" indent="-198120">
              <a:lnSpc>
                <a:spcPts val="3360"/>
              </a:lnSpc>
              <a:buFont typeface="Arial"/>
              <a:buChar char="•"/>
            </a:pPr>
            <a:r>
              <a:rPr lang="en-US" sz="2399">
                <a:solidFill>
                  <a:srgbClr val="455241"/>
                </a:solidFill>
                <a:latin typeface="Heebo Regular"/>
              </a:rPr>
              <a:t>Personality classification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028700"/>
            <a:ext cx="17703269" cy="9525"/>
          </a:xfrm>
          <a:prstGeom prst="rect">
            <a:avLst/>
          </a:prstGeom>
          <a:solidFill>
            <a:srgbClr val="455241"/>
          </a:solidFill>
        </p:spPr>
      </p:sp>
      <p:pic>
        <p:nvPicPr>
          <p:cNvPr id="3" name="Picture 3"/>
          <p:cNvPicPr>
            <a:picLocks noChangeAspect="1"/>
          </p:cNvPicPr>
          <p:nvPr/>
        </p:nvPicPr>
        <p:blipFill>
          <a:blip r:embed="rId3"/>
          <a:srcRect/>
          <a:stretch>
            <a:fillRect/>
          </a:stretch>
        </p:blipFill>
        <p:spPr>
          <a:xfrm>
            <a:off x="3550934" y="793352"/>
            <a:ext cx="10287000" cy="10287000"/>
          </a:xfrm>
          <a:prstGeom prst="rect">
            <a:avLst/>
          </a:prstGeom>
        </p:spPr>
      </p:pic>
      <p:sp>
        <p:nvSpPr>
          <p:cNvPr id="4" name="TextBox 4"/>
          <p:cNvSpPr txBox="1"/>
          <p:nvPr/>
        </p:nvSpPr>
        <p:spPr>
          <a:xfrm>
            <a:off x="13381338" y="6768961"/>
            <a:ext cx="3877962" cy="2489339"/>
          </a:xfrm>
          <a:prstGeom prst="rect">
            <a:avLst/>
          </a:prstGeom>
        </p:spPr>
        <p:txBody>
          <a:bodyPr lIns="0" tIns="0" rIns="0" bIns="0" rtlCol="0" anchor="t">
            <a:spAutoFit/>
          </a:bodyPr>
          <a:lstStyle/>
          <a:p>
            <a:pPr>
              <a:lnSpc>
                <a:spcPts val="3360"/>
              </a:lnSpc>
              <a:spcBef>
                <a:spcPct val="0"/>
              </a:spcBef>
            </a:pPr>
            <a:r>
              <a:rPr lang="en-US" sz="2400">
                <a:solidFill>
                  <a:srgbClr val="2D322B"/>
                </a:solidFill>
                <a:latin typeface="Heebo Regular"/>
              </a:rPr>
              <a:t>Topics derived from NMF are indicative of the various moods as well as the Twitter "communities" present within my ego network.</a:t>
            </a:r>
          </a:p>
        </p:txBody>
      </p:sp>
      <p:sp>
        <p:nvSpPr>
          <p:cNvPr id="5" name="TextBox 5"/>
          <p:cNvSpPr txBox="1"/>
          <p:nvPr/>
        </p:nvSpPr>
        <p:spPr>
          <a:xfrm>
            <a:off x="1028700" y="1404134"/>
            <a:ext cx="4189666" cy="1796301"/>
          </a:xfrm>
          <a:prstGeom prst="rect">
            <a:avLst/>
          </a:prstGeom>
        </p:spPr>
        <p:txBody>
          <a:bodyPr lIns="0" tIns="0" rIns="0" bIns="0" rtlCol="0" anchor="t">
            <a:spAutoFit/>
          </a:bodyPr>
          <a:lstStyle/>
          <a:p>
            <a:pPr>
              <a:lnSpc>
                <a:spcPts val="7039"/>
              </a:lnSpc>
            </a:pPr>
            <a:r>
              <a:rPr lang="en-US" sz="6399">
                <a:solidFill>
                  <a:srgbClr val="38B6FF"/>
                </a:solidFill>
                <a:latin typeface="Heebo Bold"/>
              </a:rPr>
              <a:t>TOPIC MODELING</a:t>
            </a:r>
          </a:p>
        </p:txBody>
      </p:sp>
      <p:sp>
        <p:nvSpPr>
          <p:cNvPr id="8" name="Rectangle 7">
            <a:extLst>
              <a:ext uri="{FF2B5EF4-FFF2-40B4-BE49-F238E27FC236}">
                <a16:creationId xmlns:a16="http://schemas.microsoft.com/office/drawing/2014/main" id="{D94A5DA2-1551-0B47-9CFE-3AD33589B467}"/>
              </a:ext>
            </a:extLst>
          </p:cNvPr>
          <p:cNvSpPr/>
          <p:nvPr/>
        </p:nvSpPr>
        <p:spPr>
          <a:xfrm>
            <a:off x="12039600" y="1943100"/>
            <a:ext cx="1030036" cy="18288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D4A2988-3A02-204E-BE69-F9F1FD400185}"/>
              </a:ext>
            </a:extLst>
          </p:cNvPr>
          <p:cNvGrpSpPr/>
          <p:nvPr/>
        </p:nvGrpSpPr>
        <p:grpSpPr>
          <a:xfrm>
            <a:off x="11720903" y="2235187"/>
            <a:ext cx="1667430" cy="1536713"/>
            <a:chOff x="13069636" y="4521187"/>
            <a:chExt cx="1667430" cy="1536713"/>
          </a:xfrm>
        </p:grpSpPr>
        <p:sp>
          <p:nvSpPr>
            <p:cNvPr id="6" name="TextBox 6"/>
            <p:cNvSpPr txBox="1"/>
            <p:nvPr/>
          </p:nvSpPr>
          <p:spPr>
            <a:xfrm>
              <a:off x="13190838" y="4549795"/>
              <a:ext cx="1546228" cy="1508105"/>
            </a:xfrm>
            <a:prstGeom prst="rect">
              <a:avLst/>
            </a:prstGeom>
          </p:spPr>
          <p:txBody>
            <a:bodyPr wrap="square" lIns="0" tIns="0" rIns="0" bIns="0" rtlCol="0" anchor="t">
              <a:spAutoFit/>
            </a:bodyPr>
            <a:lstStyle/>
            <a:p>
              <a:pPr marL="198120" lvl="1"/>
              <a:r>
                <a:rPr lang="en-US" sz="1400" dirty="0">
                  <a:solidFill>
                    <a:srgbClr val="2D322B"/>
                  </a:solidFill>
                  <a:latin typeface="Heebo Regular"/>
                </a:rPr>
                <a:t>Dating </a:t>
              </a:r>
            </a:p>
            <a:p>
              <a:pPr marL="198120" lvl="1"/>
              <a:r>
                <a:rPr lang="en-US" sz="1400" dirty="0">
                  <a:solidFill>
                    <a:srgbClr val="2D322B"/>
                  </a:solidFill>
                  <a:latin typeface="Heebo Regular"/>
                </a:rPr>
                <a:t>Status Update</a:t>
              </a:r>
            </a:p>
            <a:p>
              <a:pPr marL="198120" lvl="1"/>
              <a:r>
                <a:rPr lang="en-US" sz="1400" dirty="0">
                  <a:solidFill>
                    <a:srgbClr val="2D322B"/>
                  </a:solidFill>
                  <a:latin typeface="Heebo Regular"/>
                </a:rPr>
                <a:t>Nostalgia</a:t>
              </a:r>
            </a:p>
            <a:p>
              <a:pPr marL="198120" lvl="1"/>
              <a:r>
                <a:rPr lang="en-US" sz="1400" dirty="0">
                  <a:solidFill>
                    <a:srgbClr val="2D322B"/>
                  </a:solidFill>
                  <a:latin typeface="Heebo Regular"/>
                </a:rPr>
                <a:t>Grievances</a:t>
              </a:r>
            </a:p>
            <a:p>
              <a:pPr marL="198120" lvl="1"/>
              <a:r>
                <a:rPr lang="en-US" sz="1400" dirty="0">
                  <a:solidFill>
                    <a:srgbClr val="2D322B"/>
                  </a:solidFill>
                  <a:latin typeface="Heebo Regular"/>
                </a:rPr>
                <a:t>Positivity</a:t>
              </a:r>
            </a:p>
            <a:p>
              <a:pPr marL="198120" lvl="1"/>
              <a:r>
                <a:rPr lang="en-US" sz="1400" dirty="0">
                  <a:solidFill>
                    <a:srgbClr val="2D322B"/>
                  </a:solidFill>
                  <a:latin typeface="Heebo Regular"/>
                </a:rPr>
                <a:t>Black Twitter</a:t>
              </a:r>
            </a:p>
            <a:p>
              <a:pPr marL="198120" lvl="1"/>
              <a:r>
                <a:rPr lang="en-US" sz="1400" dirty="0">
                  <a:solidFill>
                    <a:srgbClr val="2D322B"/>
                  </a:solidFill>
                  <a:latin typeface="Heebo Regular"/>
                </a:rPr>
                <a:t>Gratitude</a:t>
              </a:r>
            </a:p>
          </p:txBody>
        </p:sp>
        <p:pic>
          <p:nvPicPr>
            <p:cNvPr id="7" name="Picture 3">
              <a:extLst>
                <a:ext uri="{FF2B5EF4-FFF2-40B4-BE49-F238E27FC236}">
                  <a16:creationId xmlns:a16="http://schemas.microsoft.com/office/drawing/2014/main" id="{2C4DA1F2-874C-8841-B113-D1369E1FC0E8}"/>
                </a:ext>
              </a:extLst>
            </p:cNvPr>
            <p:cNvPicPr>
              <a:picLocks noChangeAspect="1"/>
            </p:cNvPicPr>
            <p:nvPr/>
          </p:nvPicPr>
          <p:blipFill rotWithShape="1">
            <a:blip r:embed="rId3"/>
            <a:srcRect l="84427" t="12839" r="13734" b="72501"/>
            <a:stretch/>
          </p:blipFill>
          <p:spPr>
            <a:xfrm>
              <a:off x="13069636" y="4521187"/>
              <a:ext cx="189164" cy="1508105"/>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028700"/>
            <a:ext cx="17703269" cy="9525"/>
          </a:xfrm>
          <a:prstGeom prst="rect">
            <a:avLst/>
          </a:prstGeom>
          <a:solidFill>
            <a:srgbClr val="455241"/>
          </a:solidFill>
        </p:spPr>
      </p:sp>
      <p:pic>
        <p:nvPicPr>
          <p:cNvPr id="3" name="Picture 3"/>
          <p:cNvPicPr>
            <a:picLocks noChangeAspect="1"/>
          </p:cNvPicPr>
          <p:nvPr/>
        </p:nvPicPr>
        <p:blipFill>
          <a:blip r:embed="rId3"/>
          <a:srcRect/>
          <a:stretch>
            <a:fillRect/>
          </a:stretch>
        </p:blipFill>
        <p:spPr>
          <a:xfrm>
            <a:off x="1028700" y="4216647"/>
            <a:ext cx="16230600" cy="5964746"/>
          </a:xfrm>
          <a:prstGeom prst="rect">
            <a:avLst/>
          </a:prstGeom>
        </p:spPr>
      </p:pic>
      <p:sp>
        <p:nvSpPr>
          <p:cNvPr id="4" name="TextBox 4"/>
          <p:cNvSpPr txBox="1"/>
          <p:nvPr/>
        </p:nvSpPr>
        <p:spPr>
          <a:xfrm>
            <a:off x="1028700" y="1651330"/>
            <a:ext cx="6990548" cy="1796301"/>
          </a:xfrm>
          <a:prstGeom prst="rect">
            <a:avLst/>
          </a:prstGeom>
        </p:spPr>
        <p:txBody>
          <a:bodyPr lIns="0" tIns="0" rIns="0" bIns="0" rtlCol="0" anchor="t">
            <a:spAutoFit/>
          </a:bodyPr>
          <a:lstStyle/>
          <a:p>
            <a:pPr>
              <a:lnSpc>
                <a:spcPts val="7040"/>
              </a:lnSpc>
            </a:pPr>
            <a:r>
              <a:rPr lang="en-US" sz="6400">
                <a:solidFill>
                  <a:srgbClr val="38B6FF"/>
                </a:solidFill>
                <a:latin typeface="Heebo Bold"/>
              </a:rPr>
              <a:t>SENTIMENT DISTRIBUTION</a:t>
            </a:r>
          </a:p>
        </p:txBody>
      </p:sp>
      <p:sp>
        <p:nvSpPr>
          <p:cNvPr id="5" name="TextBox 5"/>
          <p:cNvSpPr txBox="1"/>
          <p:nvPr/>
        </p:nvSpPr>
        <p:spPr>
          <a:xfrm>
            <a:off x="8950837" y="1556080"/>
            <a:ext cx="8308463" cy="2070639"/>
          </a:xfrm>
          <a:prstGeom prst="rect">
            <a:avLst/>
          </a:prstGeom>
        </p:spPr>
        <p:txBody>
          <a:bodyPr lIns="0" tIns="0" rIns="0" bIns="0" rtlCol="0" anchor="t">
            <a:spAutoFit/>
          </a:bodyPr>
          <a:lstStyle/>
          <a:p>
            <a:pPr marL="396240" lvl="1" indent="-198120">
              <a:lnSpc>
                <a:spcPts val="3359"/>
              </a:lnSpc>
              <a:buFont typeface="Arial"/>
              <a:buChar char="•"/>
            </a:pPr>
            <a:r>
              <a:rPr lang="en-US" sz="2400">
                <a:solidFill>
                  <a:srgbClr val="2D322B"/>
                </a:solidFill>
                <a:latin typeface="Heebo Regular"/>
              </a:rPr>
              <a:t>Derivation of sentiment using Vader model</a:t>
            </a:r>
          </a:p>
          <a:p>
            <a:pPr>
              <a:lnSpc>
                <a:spcPts val="3359"/>
              </a:lnSpc>
            </a:pPr>
            <a:endParaRPr lang="en-US" sz="2400">
              <a:solidFill>
                <a:srgbClr val="2D322B"/>
              </a:solidFill>
              <a:latin typeface="Heebo Regular"/>
            </a:endParaRPr>
          </a:p>
          <a:p>
            <a:pPr marL="396240" lvl="1" indent="-198120">
              <a:lnSpc>
                <a:spcPts val="3359"/>
              </a:lnSpc>
              <a:buFont typeface="Arial"/>
              <a:buChar char="•"/>
            </a:pPr>
            <a:r>
              <a:rPr lang="en-US" sz="2399">
                <a:solidFill>
                  <a:srgbClr val="2D322B"/>
                </a:solidFill>
                <a:latin typeface="Heebo Regular"/>
              </a:rPr>
              <a:t>Segmentation of sentiment by cluster (topic)</a:t>
            </a:r>
          </a:p>
          <a:p>
            <a:pPr>
              <a:lnSpc>
                <a:spcPts val="3359"/>
              </a:lnSpc>
            </a:pPr>
            <a:endParaRPr lang="en-US" sz="2399">
              <a:solidFill>
                <a:srgbClr val="2D322B"/>
              </a:solidFill>
              <a:latin typeface="Heebo Regular"/>
            </a:endParaRPr>
          </a:p>
          <a:p>
            <a:pPr marL="396240" lvl="1" indent="-198120">
              <a:lnSpc>
                <a:spcPts val="3360"/>
              </a:lnSpc>
              <a:buFont typeface="Arial"/>
              <a:buChar char="•"/>
            </a:pPr>
            <a:r>
              <a:rPr lang="en-US" sz="2399">
                <a:solidFill>
                  <a:srgbClr val="2D322B"/>
                </a:solidFill>
                <a:latin typeface="Heebo Regular"/>
              </a:rPr>
              <a:t>Attribution of sentiment per topic per user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2562" r="28215"/>
          <a:stretch>
            <a:fillRect/>
          </a:stretch>
        </p:blipFill>
        <p:spPr>
          <a:xfrm>
            <a:off x="0" y="0"/>
            <a:ext cx="9144000" cy="10287000"/>
          </a:xfrm>
          <a:prstGeom prst="rect">
            <a:avLst/>
          </a:prstGeom>
        </p:spPr>
      </p:pic>
      <p:sp>
        <p:nvSpPr>
          <p:cNvPr id="3" name="AutoShape 3"/>
          <p:cNvSpPr/>
          <p:nvPr/>
        </p:nvSpPr>
        <p:spPr>
          <a:xfrm>
            <a:off x="17249775" y="-226292"/>
            <a:ext cx="9525" cy="9475067"/>
          </a:xfrm>
          <a:prstGeom prst="rect">
            <a:avLst/>
          </a:prstGeom>
          <a:solidFill>
            <a:srgbClr val="2D322B"/>
          </a:solidFill>
        </p:spPr>
      </p:sp>
      <p:pic>
        <p:nvPicPr>
          <p:cNvPr id="4" name="Picture 4"/>
          <p:cNvPicPr>
            <a:picLocks noChangeAspect="1"/>
          </p:cNvPicPr>
          <p:nvPr/>
        </p:nvPicPr>
        <p:blipFill rotWithShape="1">
          <a:blip r:embed="rId4"/>
          <a:srcRect b="25000"/>
          <a:stretch/>
        </p:blipFill>
        <p:spPr>
          <a:xfrm>
            <a:off x="0" y="0"/>
            <a:ext cx="9144000" cy="10287000"/>
          </a:xfrm>
          <a:prstGeom prst="rect">
            <a:avLst/>
          </a:prstGeom>
        </p:spPr>
      </p:pic>
      <p:pic>
        <p:nvPicPr>
          <p:cNvPr id="5" name="Picture 5"/>
          <p:cNvPicPr>
            <a:picLocks noChangeAspect="1"/>
          </p:cNvPicPr>
          <p:nvPr/>
        </p:nvPicPr>
        <p:blipFill>
          <a:blip r:embed="rId5"/>
          <a:srcRect l="16562" r="19560" b="25454"/>
          <a:stretch>
            <a:fillRect/>
          </a:stretch>
        </p:blipFill>
        <p:spPr>
          <a:xfrm>
            <a:off x="6586433" y="190500"/>
            <a:ext cx="2367067" cy="2091540"/>
          </a:xfrm>
          <a:prstGeom prst="rect">
            <a:avLst/>
          </a:prstGeom>
        </p:spPr>
      </p:pic>
      <p:sp>
        <p:nvSpPr>
          <p:cNvPr id="6" name="TextBox 6"/>
          <p:cNvSpPr txBox="1"/>
          <p:nvPr/>
        </p:nvSpPr>
        <p:spPr>
          <a:xfrm>
            <a:off x="9889823" y="7461999"/>
            <a:ext cx="6722966" cy="1796301"/>
          </a:xfrm>
          <a:prstGeom prst="rect">
            <a:avLst/>
          </a:prstGeom>
        </p:spPr>
        <p:txBody>
          <a:bodyPr lIns="0" tIns="0" rIns="0" bIns="0" rtlCol="0" anchor="t">
            <a:spAutoFit/>
          </a:bodyPr>
          <a:lstStyle/>
          <a:p>
            <a:pPr algn="r">
              <a:lnSpc>
                <a:spcPts val="7040"/>
              </a:lnSpc>
            </a:pPr>
            <a:r>
              <a:rPr lang="en-US" sz="6400">
                <a:solidFill>
                  <a:srgbClr val="38B6FF"/>
                </a:solidFill>
                <a:latin typeface="Heebo Bold"/>
              </a:rPr>
              <a:t>CLASSIFICATION OF PERSONA</a:t>
            </a:r>
          </a:p>
        </p:txBody>
      </p:sp>
      <p:sp>
        <p:nvSpPr>
          <p:cNvPr id="7" name="TextBox 7"/>
          <p:cNvSpPr txBox="1"/>
          <p:nvPr/>
        </p:nvSpPr>
        <p:spPr>
          <a:xfrm>
            <a:off x="12734827" y="1398062"/>
            <a:ext cx="3877962" cy="3745438"/>
          </a:xfrm>
          <a:prstGeom prst="rect">
            <a:avLst/>
          </a:prstGeom>
        </p:spPr>
        <p:txBody>
          <a:bodyPr lIns="0" tIns="0" rIns="0" bIns="0" rtlCol="0" anchor="t">
            <a:spAutoFit/>
          </a:bodyPr>
          <a:lstStyle/>
          <a:p>
            <a:pPr algn="r">
              <a:lnSpc>
                <a:spcPts val="3359"/>
              </a:lnSpc>
            </a:pPr>
            <a:r>
              <a:rPr lang="en-US" sz="2400">
                <a:solidFill>
                  <a:srgbClr val="2D322B"/>
                </a:solidFill>
                <a:latin typeface="Heebo Regular"/>
              </a:rPr>
              <a:t>Openness</a:t>
            </a:r>
          </a:p>
          <a:p>
            <a:pPr algn="r">
              <a:lnSpc>
                <a:spcPts val="3359"/>
              </a:lnSpc>
            </a:pPr>
            <a:endParaRPr lang="en-US" sz="2400">
              <a:solidFill>
                <a:srgbClr val="2D322B"/>
              </a:solidFill>
              <a:latin typeface="Heebo Regular"/>
            </a:endParaRPr>
          </a:p>
          <a:p>
            <a:pPr algn="r">
              <a:lnSpc>
                <a:spcPts val="3359"/>
              </a:lnSpc>
            </a:pPr>
            <a:r>
              <a:rPr lang="en-US" sz="2399">
                <a:solidFill>
                  <a:srgbClr val="2D322B"/>
                </a:solidFill>
                <a:latin typeface="Heebo Regular"/>
              </a:rPr>
              <a:t>Conscientiousness</a:t>
            </a:r>
          </a:p>
          <a:p>
            <a:pPr algn="r">
              <a:lnSpc>
                <a:spcPts val="3359"/>
              </a:lnSpc>
            </a:pPr>
            <a:endParaRPr lang="en-US" sz="2399">
              <a:solidFill>
                <a:srgbClr val="2D322B"/>
              </a:solidFill>
              <a:latin typeface="Heebo Regular"/>
            </a:endParaRPr>
          </a:p>
          <a:p>
            <a:pPr algn="r">
              <a:lnSpc>
                <a:spcPts val="3359"/>
              </a:lnSpc>
            </a:pPr>
            <a:r>
              <a:rPr lang="en-US" sz="2399">
                <a:solidFill>
                  <a:srgbClr val="2D322B"/>
                </a:solidFill>
                <a:latin typeface="Heebo Regular"/>
              </a:rPr>
              <a:t>Extraversion</a:t>
            </a:r>
          </a:p>
          <a:p>
            <a:pPr algn="r">
              <a:lnSpc>
                <a:spcPts val="3359"/>
              </a:lnSpc>
            </a:pPr>
            <a:endParaRPr lang="en-US" sz="2399">
              <a:solidFill>
                <a:srgbClr val="2D322B"/>
              </a:solidFill>
              <a:latin typeface="Heebo Regular"/>
            </a:endParaRPr>
          </a:p>
          <a:p>
            <a:pPr algn="r">
              <a:lnSpc>
                <a:spcPts val="3359"/>
              </a:lnSpc>
            </a:pPr>
            <a:r>
              <a:rPr lang="en-US" sz="2399">
                <a:solidFill>
                  <a:srgbClr val="2D322B"/>
                </a:solidFill>
                <a:latin typeface="Heebo Regular"/>
              </a:rPr>
              <a:t>Agreeableness</a:t>
            </a:r>
          </a:p>
          <a:p>
            <a:pPr algn="r">
              <a:lnSpc>
                <a:spcPts val="3359"/>
              </a:lnSpc>
            </a:pPr>
            <a:endParaRPr lang="en-US" sz="2399">
              <a:solidFill>
                <a:srgbClr val="2D322B"/>
              </a:solidFill>
              <a:latin typeface="Heebo Regular"/>
            </a:endParaRPr>
          </a:p>
          <a:p>
            <a:pPr algn="r">
              <a:lnSpc>
                <a:spcPts val="3360"/>
              </a:lnSpc>
            </a:pPr>
            <a:r>
              <a:rPr lang="en-US" sz="2399">
                <a:solidFill>
                  <a:srgbClr val="2D322B"/>
                </a:solidFill>
                <a:latin typeface="Heebo Regular"/>
              </a:rPr>
              <a:t>Emotional Range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6619111" y="2695663"/>
            <a:ext cx="5049779" cy="504977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322B"/>
            </a:solidFill>
          </p:spPr>
        </p:sp>
      </p:grpSp>
      <p:grpSp>
        <p:nvGrpSpPr>
          <p:cNvPr id="4" name="Group 4"/>
          <p:cNvGrpSpPr>
            <a:grpSpLocks noChangeAspect="1"/>
          </p:cNvGrpSpPr>
          <p:nvPr/>
        </p:nvGrpSpPr>
        <p:grpSpPr>
          <a:xfrm>
            <a:off x="6661963" y="2738525"/>
            <a:ext cx="4964073" cy="496405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2893" b="-12893"/>
              </a:stretch>
            </a:blipFill>
          </p:spPr>
        </p:sp>
      </p:grpSp>
      <p:grpSp>
        <p:nvGrpSpPr>
          <p:cNvPr id="6" name="Group 6"/>
          <p:cNvGrpSpPr/>
          <p:nvPr/>
        </p:nvGrpSpPr>
        <p:grpSpPr>
          <a:xfrm>
            <a:off x="323033" y="636759"/>
            <a:ext cx="5050170" cy="4809848"/>
            <a:chOff x="0" y="-47625"/>
            <a:chExt cx="6733561" cy="6413131"/>
          </a:xfrm>
        </p:grpSpPr>
        <p:sp>
          <p:nvSpPr>
            <p:cNvPr id="7" name="TextBox 7"/>
            <p:cNvSpPr txBox="1"/>
            <p:nvPr/>
          </p:nvSpPr>
          <p:spPr>
            <a:xfrm>
              <a:off x="5231457" y="5710487"/>
              <a:ext cx="1502104" cy="655019"/>
            </a:xfrm>
            <a:prstGeom prst="rect">
              <a:avLst/>
            </a:prstGeom>
          </p:spPr>
          <p:txBody>
            <a:bodyPr lIns="0" tIns="0" rIns="0" bIns="0" rtlCol="0" anchor="t">
              <a:spAutoFit/>
            </a:bodyPr>
            <a:lstStyle/>
            <a:p>
              <a:pPr algn="ctr">
                <a:lnSpc>
                  <a:spcPts val="1959"/>
                </a:lnSpc>
              </a:pPr>
              <a:r>
                <a:rPr lang="en-US" sz="1400">
                  <a:solidFill>
                    <a:srgbClr val="000000"/>
                  </a:solidFill>
                  <a:latin typeface="Arimo"/>
                </a:rPr>
                <a:t>Status Update</a:t>
              </a:r>
            </a:p>
            <a:p>
              <a:pPr algn="ctr">
                <a:lnSpc>
                  <a:spcPts val="1959"/>
                </a:lnSpc>
              </a:pPr>
              <a:r>
                <a:rPr lang="en-US" sz="1400">
                  <a:solidFill>
                    <a:srgbClr val="000000"/>
                  </a:solidFill>
                  <a:latin typeface="Arimo"/>
                </a:rPr>
                <a:t>79%</a:t>
              </a:r>
            </a:p>
          </p:txBody>
        </p:sp>
        <p:sp>
          <p:nvSpPr>
            <p:cNvPr id="8" name="TextBox 8"/>
            <p:cNvSpPr txBox="1"/>
            <p:nvPr/>
          </p:nvSpPr>
          <p:spPr>
            <a:xfrm>
              <a:off x="0" y="1467158"/>
              <a:ext cx="988129" cy="655019"/>
            </a:xfrm>
            <a:prstGeom prst="rect">
              <a:avLst/>
            </a:prstGeom>
          </p:spPr>
          <p:txBody>
            <a:bodyPr lIns="0" tIns="0" rIns="0" bIns="0" rtlCol="0" anchor="t">
              <a:spAutoFit/>
            </a:bodyPr>
            <a:lstStyle/>
            <a:p>
              <a:pPr algn="ctr">
                <a:lnSpc>
                  <a:spcPts val="1959"/>
                </a:lnSpc>
              </a:pPr>
              <a:r>
                <a:rPr lang="en-US" sz="1400">
                  <a:solidFill>
                    <a:srgbClr val="000000"/>
                  </a:solidFill>
                  <a:latin typeface="Arimo"/>
                </a:rPr>
                <a:t>Nostalgia</a:t>
              </a:r>
            </a:p>
            <a:p>
              <a:pPr algn="ctr">
                <a:lnSpc>
                  <a:spcPts val="1959"/>
                </a:lnSpc>
              </a:pPr>
              <a:r>
                <a:rPr lang="en-US" sz="1400">
                  <a:solidFill>
                    <a:srgbClr val="000000"/>
                  </a:solidFill>
                  <a:latin typeface="Arimo"/>
                </a:rPr>
                <a:t>5%</a:t>
              </a:r>
            </a:p>
          </p:txBody>
        </p:sp>
        <p:sp>
          <p:nvSpPr>
            <p:cNvPr id="9" name="TextBox 9"/>
            <p:cNvSpPr txBox="1"/>
            <p:nvPr/>
          </p:nvSpPr>
          <p:spPr>
            <a:xfrm>
              <a:off x="1440778" y="377930"/>
              <a:ext cx="1110744" cy="655019"/>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Positivity</a:t>
              </a:r>
            </a:p>
            <a:p>
              <a:pPr algn="ctr">
                <a:lnSpc>
                  <a:spcPts val="1959"/>
                </a:lnSpc>
              </a:pPr>
              <a:r>
                <a:rPr lang="en-US" sz="1400" dirty="0">
                  <a:solidFill>
                    <a:srgbClr val="000000"/>
                  </a:solidFill>
                  <a:latin typeface="Arimo"/>
                </a:rPr>
                <a:t>5%</a:t>
              </a:r>
            </a:p>
          </p:txBody>
        </p:sp>
        <p:sp>
          <p:nvSpPr>
            <p:cNvPr id="10" name="TextBox 10"/>
            <p:cNvSpPr txBox="1"/>
            <p:nvPr/>
          </p:nvSpPr>
          <p:spPr>
            <a:xfrm>
              <a:off x="265287" y="853590"/>
              <a:ext cx="1198775" cy="655019"/>
            </a:xfrm>
            <a:prstGeom prst="rect">
              <a:avLst/>
            </a:prstGeom>
          </p:spPr>
          <p:txBody>
            <a:bodyPr lIns="0" tIns="0" rIns="0" bIns="0" rtlCol="0" anchor="t">
              <a:spAutoFit/>
            </a:bodyPr>
            <a:lstStyle/>
            <a:p>
              <a:pPr algn="ctr">
                <a:lnSpc>
                  <a:spcPts val="1959"/>
                </a:lnSpc>
              </a:pPr>
              <a:r>
                <a:rPr lang="en-US" sz="1400" dirty="0">
                  <a:solidFill>
                    <a:srgbClr val="000000"/>
                  </a:solidFill>
                  <a:latin typeface="Arimo"/>
                </a:rPr>
                <a:t>Grievances</a:t>
              </a:r>
            </a:p>
            <a:p>
              <a:pPr algn="ctr">
                <a:lnSpc>
                  <a:spcPts val="1959"/>
                </a:lnSpc>
              </a:pPr>
              <a:r>
                <a:rPr lang="en-US" sz="1400" dirty="0">
                  <a:solidFill>
                    <a:srgbClr val="000000"/>
                  </a:solidFill>
                  <a:latin typeface="Arimo"/>
                </a:rPr>
                <a:t>3%</a:t>
              </a:r>
            </a:p>
          </p:txBody>
        </p:sp>
        <p:sp>
          <p:nvSpPr>
            <p:cNvPr id="11" name="TextBox 11"/>
            <p:cNvSpPr txBox="1"/>
            <p:nvPr/>
          </p:nvSpPr>
          <p:spPr>
            <a:xfrm>
              <a:off x="3506457" y="-47625"/>
              <a:ext cx="685200" cy="655019"/>
            </a:xfrm>
            <a:prstGeom prst="rect">
              <a:avLst/>
            </a:prstGeom>
          </p:spPr>
          <p:txBody>
            <a:bodyPr lIns="0" tIns="0" rIns="0" bIns="0" rtlCol="0" anchor="t">
              <a:spAutoFit/>
            </a:bodyPr>
            <a:lstStyle/>
            <a:p>
              <a:pPr algn="ctr">
                <a:lnSpc>
                  <a:spcPts val="1959"/>
                </a:lnSpc>
              </a:pPr>
              <a:r>
                <a:rPr lang="en-US" sz="1400">
                  <a:solidFill>
                    <a:srgbClr val="000000"/>
                  </a:solidFill>
                  <a:latin typeface="Arimo"/>
                </a:rPr>
                <a:t>Dating</a:t>
              </a:r>
            </a:p>
            <a:p>
              <a:pPr algn="ctr">
                <a:lnSpc>
                  <a:spcPts val="1959"/>
                </a:lnSpc>
              </a:pPr>
              <a:r>
                <a:rPr lang="en-US" sz="1400">
                  <a:solidFill>
                    <a:srgbClr val="000000"/>
                  </a:solidFill>
                  <a:latin typeface="Arimo"/>
                </a:rPr>
                <a:t>2%</a:t>
              </a:r>
            </a:p>
          </p:txBody>
        </p:sp>
        <p:grpSp>
          <p:nvGrpSpPr>
            <p:cNvPr id="12" name="Group 12"/>
            <p:cNvGrpSpPr>
              <a:grpSpLocks noChangeAspect="1"/>
            </p:cNvGrpSpPr>
            <p:nvPr/>
          </p:nvGrpSpPr>
          <p:grpSpPr>
            <a:xfrm>
              <a:off x="1054574" y="795424"/>
              <a:ext cx="5199939" cy="5199939"/>
              <a:chOff x="0" y="0"/>
              <a:chExt cx="2540000" cy="2540000"/>
            </a:xfrm>
          </p:grpSpPr>
          <p:sp>
            <p:nvSpPr>
              <p:cNvPr id="13" name="Freeform 13"/>
              <p:cNvSpPr/>
              <p:nvPr/>
            </p:nvSpPr>
            <p:spPr>
              <a:xfrm>
                <a:off x="1270000" y="0"/>
                <a:ext cx="221947" cy="1270000"/>
              </a:xfrm>
              <a:custGeom>
                <a:avLst/>
                <a:gdLst/>
                <a:ahLst/>
                <a:cxnLst/>
                <a:rect l="l" t="t" r="r" b="b"/>
                <a:pathLst>
                  <a:path w="221947" h="1270000">
                    <a:moveTo>
                      <a:pt x="0" y="0"/>
                    </a:moveTo>
                    <a:lnTo>
                      <a:pt x="0" y="0"/>
                    </a:lnTo>
                    <a:cubicBezTo>
                      <a:pt x="74412" y="0"/>
                      <a:pt x="148680" y="6540"/>
                      <a:pt x="221947" y="19544"/>
                    </a:cubicBezTo>
                    <a:lnTo>
                      <a:pt x="0" y="1270000"/>
                    </a:lnTo>
                    <a:close/>
                  </a:path>
                </a:pathLst>
              </a:custGeom>
              <a:solidFill>
                <a:srgbClr val="37E5D4"/>
              </a:solidFill>
            </p:spPr>
          </p:sp>
          <p:sp>
            <p:nvSpPr>
              <p:cNvPr id="14" name="Freeform 14"/>
              <p:cNvSpPr/>
              <p:nvPr/>
            </p:nvSpPr>
            <p:spPr>
              <a:xfrm>
                <a:off x="-113208" y="10014"/>
                <a:ext cx="2734487" cy="2636363"/>
              </a:xfrm>
              <a:custGeom>
                <a:avLst/>
                <a:gdLst/>
                <a:ahLst/>
                <a:cxnLst/>
                <a:rect l="l" t="t" r="r" b="b"/>
                <a:pathLst>
                  <a:path w="2734487" h="2636363">
                    <a:moveTo>
                      <a:pt x="1542381" y="0"/>
                    </a:moveTo>
                    <a:cubicBezTo>
                      <a:pt x="2086751" y="68770"/>
                      <a:pt x="2525399" y="479366"/>
                      <a:pt x="2629943" y="1018011"/>
                    </a:cubicBezTo>
                    <a:cubicBezTo>
                      <a:pt x="2734487" y="1556656"/>
                      <a:pt x="2481283" y="2101531"/>
                      <a:pt x="2002163" y="2368947"/>
                    </a:cubicBezTo>
                    <a:cubicBezTo>
                      <a:pt x="1523042" y="2636363"/>
                      <a:pt x="926362" y="2565842"/>
                      <a:pt x="522783" y="2194100"/>
                    </a:cubicBezTo>
                    <a:cubicBezTo>
                      <a:pt x="119204" y="1822358"/>
                      <a:pt x="0" y="1233468"/>
                      <a:pt x="227234" y="734036"/>
                    </a:cubicBezTo>
                    <a:lnTo>
                      <a:pt x="1383208" y="1259986"/>
                    </a:lnTo>
                    <a:close/>
                  </a:path>
                </a:pathLst>
              </a:custGeom>
              <a:solidFill>
                <a:srgbClr val="00CADC"/>
              </a:solidFill>
            </p:spPr>
          </p:sp>
          <p:sp>
            <p:nvSpPr>
              <p:cNvPr id="15" name="Freeform 15"/>
              <p:cNvSpPr/>
              <p:nvPr/>
            </p:nvSpPr>
            <p:spPr>
              <a:xfrm>
                <a:off x="89184" y="412576"/>
                <a:ext cx="1180816" cy="857424"/>
              </a:xfrm>
              <a:custGeom>
                <a:avLst/>
                <a:gdLst/>
                <a:ahLst/>
                <a:cxnLst/>
                <a:rect l="l" t="t" r="r" b="b"/>
                <a:pathLst>
                  <a:path w="1180816" h="857424">
                    <a:moveTo>
                      <a:pt x="0" y="389906"/>
                    </a:moveTo>
                    <a:cubicBezTo>
                      <a:pt x="56908" y="246173"/>
                      <a:pt x="139579" y="114038"/>
                      <a:pt x="243947" y="0"/>
                    </a:cubicBezTo>
                    <a:lnTo>
                      <a:pt x="1180816" y="857424"/>
                    </a:lnTo>
                    <a:close/>
                  </a:path>
                </a:pathLst>
              </a:custGeom>
              <a:solidFill>
                <a:srgbClr val="00ADDD"/>
              </a:solidFill>
            </p:spPr>
          </p:sp>
          <p:sp>
            <p:nvSpPr>
              <p:cNvPr id="16" name="Freeform 16"/>
              <p:cNvSpPr/>
              <p:nvPr/>
            </p:nvSpPr>
            <p:spPr>
              <a:xfrm>
                <a:off x="291448" y="252212"/>
                <a:ext cx="978552" cy="1017788"/>
              </a:xfrm>
              <a:custGeom>
                <a:avLst/>
                <a:gdLst/>
                <a:ahLst/>
                <a:cxnLst/>
                <a:rect l="l" t="t" r="r" b="b"/>
                <a:pathLst>
                  <a:path w="978552" h="1017788">
                    <a:moveTo>
                      <a:pt x="0" y="208260"/>
                    </a:moveTo>
                    <a:cubicBezTo>
                      <a:pt x="64433" y="130374"/>
                      <a:pt x="137934" y="60459"/>
                      <a:pt x="218942" y="0"/>
                    </a:cubicBezTo>
                    <a:lnTo>
                      <a:pt x="978552" y="1017788"/>
                    </a:lnTo>
                    <a:close/>
                  </a:path>
                </a:pathLst>
              </a:custGeom>
              <a:solidFill>
                <a:srgbClr val="008ED4"/>
              </a:solidFill>
            </p:spPr>
          </p:sp>
          <p:sp>
            <p:nvSpPr>
              <p:cNvPr id="17" name="Freeform 17"/>
              <p:cNvSpPr/>
              <p:nvPr/>
            </p:nvSpPr>
            <p:spPr>
              <a:xfrm>
                <a:off x="460472" y="67293"/>
                <a:ext cx="809528" cy="1202707"/>
              </a:xfrm>
              <a:custGeom>
                <a:avLst/>
                <a:gdLst/>
                <a:ahLst/>
                <a:cxnLst/>
                <a:rect l="l" t="t" r="r" b="b"/>
                <a:pathLst>
                  <a:path w="809528" h="1202707">
                    <a:moveTo>
                      <a:pt x="0" y="224155"/>
                    </a:moveTo>
                    <a:cubicBezTo>
                      <a:pt x="119112" y="125617"/>
                      <a:pt x="255213" y="49653"/>
                      <a:pt x="401610" y="0"/>
                    </a:cubicBezTo>
                    <a:lnTo>
                      <a:pt x="809528" y="1202707"/>
                    </a:lnTo>
                    <a:close/>
                  </a:path>
                </a:pathLst>
              </a:custGeom>
              <a:solidFill>
                <a:srgbClr val="436EBE"/>
              </a:solidFill>
            </p:spPr>
          </p:sp>
          <p:sp>
            <p:nvSpPr>
              <p:cNvPr id="18" name="Freeform 18"/>
              <p:cNvSpPr/>
              <p:nvPr/>
            </p:nvSpPr>
            <p:spPr>
              <a:xfrm>
                <a:off x="802482" y="3634"/>
                <a:ext cx="467518" cy="1266366"/>
              </a:xfrm>
              <a:custGeom>
                <a:avLst/>
                <a:gdLst/>
                <a:ahLst/>
                <a:cxnLst/>
                <a:rect l="l" t="t" r="r" b="b"/>
                <a:pathLst>
                  <a:path w="467518" h="1266366">
                    <a:moveTo>
                      <a:pt x="0" y="85550"/>
                    </a:moveTo>
                    <a:cubicBezTo>
                      <a:pt x="118829" y="38502"/>
                      <a:pt x="244079" y="9661"/>
                      <a:pt x="371517" y="0"/>
                    </a:cubicBezTo>
                    <a:lnTo>
                      <a:pt x="467518" y="1266366"/>
                    </a:lnTo>
                    <a:close/>
                  </a:path>
                </a:pathLst>
              </a:custGeom>
              <a:solidFill>
                <a:srgbClr val="8584CD"/>
              </a:solidFill>
            </p:spPr>
          </p:sp>
          <p:sp>
            <p:nvSpPr>
              <p:cNvPr id="19" name="Freeform 19"/>
              <p:cNvSpPr/>
              <p:nvPr/>
            </p:nvSpPr>
            <p:spPr>
              <a:xfrm>
                <a:off x="1110827" y="0"/>
                <a:ext cx="159173" cy="1270000"/>
              </a:xfrm>
              <a:custGeom>
                <a:avLst/>
                <a:gdLst/>
                <a:ahLst/>
                <a:cxnLst/>
                <a:rect l="l" t="t" r="r" b="b"/>
                <a:pathLst>
                  <a:path w="159173" h="1270000">
                    <a:moveTo>
                      <a:pt x="0" y="10014"/>
                    </a:moveTo>
                    <a:cubicBezTo>
                      <a:pt x="52753" y="3350"/>
                      <a:pt x="105873" y="5"/>
                      <a:pt x="159046" y="0"/>
                    </a:cubicBezTo>
                    <a:lnTo>
                      <a:pt x="159173" y="1270000"/>
                    </a:lnTo>
                    <a:close/>
                  </a:path>
                </a:pathLst>
              </a:custGeom>
              <a:solidFill>
                <a:srgbClr val="B59DDB"/>
              </a:solidFill>
            </p:spPr>
          </p:sp>
        </p:grpSp>
      </p:grpSp>
      <p:grpSp>
        <p:nvGrpSpPr>
          <p:cNvPr id="20" name="Group 20"/>
          <p:cNvGrpSpPr/>
          <p:nvPr/>
        </p:nvGrpSpPr>
        <p:grpSpPr>
          <a:xfrm>
            <a:off x="12965319" y="672478"/>
            <a:ext cx="4869016" cy="4299008"/>
            <a:chOff x="-177416" y="0"/>
            <a:chExt cx="6492021" cy="5732010"/>
          </a:xfrm>
        </p:grpSpPr>
        <p:grpSp>
          <p:nvGrpSpPr>
            <p:cNvPr id="21" name="Group 21"/>
            <p:cNvGrpSpPr>
              <a:grpSpLocks noChangeAspect="1"/>
            </p:cNvGrpSpPr>
            <p:nvPr/>
          </p:nvGrpSpPr>
          <p:grpSpPr>
            <a:xfrm>
              <a:off x="1080173" y="0"/>
              <a:ext cx="4937818" cy="5449747"/>
              <a:chOff x="0" y="0"/>
              <a:chExt cx="9320676" cy="10287000"/>
            </a:xfrm>
          </p:grpSpPr>
          <p:sp>
            <p:nvSpPr>
              <p:cNvPr id="22" name="Freeform 22"/>
              <p:cNvSpPr/>
              <p:nvPr/>
            </p:nvSpPr>
            <p:spPr>
              <a:xfrm>
                <a:off x="-6350" y="0"/>
                <a:ext cx="9333377" cy="10287000"/>
              </a:xfrm>
              <a:custGeom>
                <a:avLst/>
                <a:gdLst/>
                <a:ahLst/>
                <a:cxnLst/>
                <a:rect l="l" t="t" r="r" b="b"/>
                <a:pathLst>
                  <a:path w="9333377" h="10287000">
                    <a:moveTo>
                      <a:pt x="0" y="0"/>
                    </a:moveTo>
                    <a:lnTo>
                      <a:pt x="12700" y="0"/>
                    </a:lnTo>
                    <a:lnTo>
                      <a:pt x="12700" y="10287000"/>
                    </a:lnTo>
                    <a:lnTo>
                      <a:pt x="0" y="10287000"/>
                    </a:lnTo>
                    <a:close/>
                    <a:moveTo>
                      <a:pt x="1864135" y="0"/>
                    </a:moveTo>
                    <a:lnTo>
                      <a:pt x="1876835" y="0"/>
                    </a:lnTo>
                    <a:lnTo>
                      <a:pt x="1876835" y="10287000"/>
                    </a:lnTo>
                    <a:lnTo>
                      <a:pt x="1864135" y="10287000"/>
                    </a:lnTo>
                    <a:close/>
                    <a:moveTo>
                      <a:pt x="3728270" y="0"/>
                    </a:moveTo>
                    <a:lnTo>
                      <a:pt x="3740970" y="0"/>
                    </a:lnTo>
                    <a:lnTo>
                      <a:pt x="3740970" y="10287000"/>
                    </a:lnTo>
                    <a:lnTo>
                      <a:pt x="3728270" y="10287000"/>
                    </a:lnTo>
                    <a:close/>
                    <a:moveTo>
                      <a:pt x="5592406" y="0"/>
                    </a:moveTo>
                    <a:lnTo>
                      <a:pt x="5605106" y="0"/>
                    </a:lnTo>
                    <a:lnTo>
                      <a:pt x="5605106" y="10287000"/>
                    </a:lnTo>
                    <a:lnTo>
                      <a:pt x="5592406" y="10287000"/>
                    </a:lnTo>
                    <a:close/>
                    <a:moveTo>
                      <a:pt x="7456541" y="0"/>
                    </a:moveTo>
                    <a:lnTo>
                      <a:pt x="7469241" y="0"/>
                    </a:lnTo>
                    <a:lnTo>
                      <a:pt x="7469241" y="10287000"/>
                    </a:lnTo>
                    <a:lnTo>
                      <a:pt x="7456541" y="10287000"/>
                    </a:lnTo>
                    <a:close/>
                    <a:moveTo>
                      <a:pt x="9320677" y="0"/>
                    </a:moveTo>
                    <a:lnTo>
                      <a:pt x="9333377" y="0"/>
                    </a:lnTo>
                    <a:lnTo>
                      <a:pt x="9333377" y="10287000"/>
                    </a:lnTo>
                    <a:lnTo>
                      <a:pt x="9320677" y="10287000"/>
                    </a:lnTo>
                    <a:close/>
                  </a:path>
                </a:pathLst>
              </a:custGeom>
              <a:solidFill>
                <a:srgbClr val="000000">
                  <a:alpha val="24705"/>
                </a:srgbClr>
              </a:solidFill>
            </p:spPr>
          </p:sp>
        </p:grpSp>
        <p:sp>
          <p:nvSpPr>
            <p:cNvPr id="23" name="TextBox 23"/>
            <p:cNvSpPr txBox="1"/>
            <p:nvPr/>
          </p:nvSpPr>
          <p:spPr>
            <a:xfrm>
              <a:off x="1014259" y="5402122"/>
              <a:ext cx="1318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0</a:t>
              </a:r>
            </a:p>
          </p:txBody>
        </p:sp>
        <p:sp>
          <p:nvSpPr>
            <p:cNvPr id="24" name="TextBox 24"/>
            <p:cNvSpPr txBox="1"/>
            <p:nvPr/>
          </p:nvSpPr>
          <p:spPr>
            <a:xfrm>
              <a:off x="1771122" y="5402122"/>
              <a:ext cx="5932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1,000</a:t>
              </a:r>
            </a:p>
          </p:txBody>
        </p:sp>
        <p:sp>
          <p:nvSpPr>
            <p:cNvPr id="25" name="TextBox 25"/>
            <p:cNvSpPr txBox="1"/>
            <p:nvPr/>
          </p:nvSpPr>
          <p:spPr>
            <a:xfrm>
              <a:off x="2758686" y="5402122"/>
              <a:ext cx="5932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2,000</a:t>
              </a:r>
            </a:p>
          </p:txBody>
        </p:sp>
        <p:sp>
          <p:nvSpPr>
            <p:cNvPr id="26" name="TextBox 26"/>
            <p:cNvSpPr txBox="1"/>
            <p:nvPr/>
          </p:nvSpPr>
          <p:spPr>
            <a:xfrm>
              <a:off x="3746250" y="5402122"/>
              <a:ext cx="5932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3,000</a:t>
              </a:r>
            </a:p>
          </p:txBody>
        </p:sp>
        <p:sp>
          <p:nvSpPr>
            <p:cNvPr id="27" name="TextBox 27"/>
            <p:cNvSpPr txBox="1"/>
            <p:nvPr/>
          </p:nvSpPr>
          <p:spPr>
            <a:xfrm>
              <a:off x="4733813" y="5402122"/>
              <a:ext cx="5932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4,000</a:t>
              </a:r>
            </a:p>
          </p:txBody>
        </p:sp>
        <p:sp>
          <p:nvSpPr>
            <p:cNvPr id="28" name="TextBox 28"/>
            <p:cNvSpPr txBox="1"/>
            <p:nvPr/>
          </p:nvSpPr>
          <p:spPr>
            <a:xfrm>
              <a:off x="5721377" y="5402122"/>
              <a:ext cx="5932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5,000</a:t>
              </a:r>
            </a:p>
          </p:txBody>
        </p:sp>
        <p:sp>
          <p:nvSpPr>
            <p:cNvPr id="29" name="TextBox 29"/>
            <p:cNvSpPr txBox="1"/>
            <p:nvPr/>
          </p:nvSpPr>
          <p:spPr>
            <a:xfrm>
              <a:off x="244035" y="395441"/>
              <a:ext cx="658721" cy="329888"/>
            </a:xfrm>
            <a:prstGeom prst="rect">
              <a:avLst/>
            </a:prstGeom>
          </p:spPr>
          <p:txBody>
            <a:bodyPr lIns="0" tIns="0" rIns="0" bIns="0" rtlCol="0" anchor="t">
              <a:spAutoFit/>
            </a:bodyPr>
            <a:lstStyle/>
            <a:p>
              <a:pPr algn="r">
                <a:lnSpc>
                  <a:spcPts val="1959"/>
                </a:lnSpc>
              </a:pPr>
              <a:r>
                <a:rPr lang="en-US" sz="1400">
                  <a:solidFill>
                    <a:srgbClr val="000000"/>
                  </a:solidFill>
                  <a:latin typeface="Arimo"/>
                </a:rPr>
                <a:t>Posts </a:t>
              </a:r>
            </a:p>
          </p:txBody>
        </p:sp>
        <p:sp>
          <p:nvSpPr>
            <p:cNvPr id="30" name="TextBox 30"/>
            <p:cNvSpPr txBox="1"/>
            <p:nvPr/>
          </p:nvSpPr>
          <p:spPr>
            <a:xfrm>
              <a:off x="-137993" y="1803293"/>
              <a:ext cx="1040751" cy="329888"/>
            </a:xfrm>
            <a:prstGeom prst="rect">
              <a:avLst/>
            </a:prstGeom>
          </p:spPr>
          <p:txBody>
            <a:bodyPr lIns="0" tIns="0" rIns="0" bIns="0" rtlCol="0" anchor="t">
              <a:spAutoFit/>
            </a:bodyPr>
            <a:lstStyle/>
            <a:p>
              <a:pPr algn="r">
                <a:lnSpc>
                  <a:spcPts val="1959"/>
                </a:lnSpc>
              </a:pPr>
              <a:r>
                <a:rPr lang="en-US" sz="1400">
                  <a:solidFill>
                    <a:srgbClr val="000000"/>
                  </a:solidFill>
                  <a:latin typeface="Arimo"/>
                </a:rPr>
                <a:t>Favorites </a:t>
              </a:r>
            </a:p>
          </p:txBody>
        </p:sp>
        <p:sp>
          <p:nvSpPr>
            <p:cNvPr id="31" name="TextBox 31"/>
            <p:cNvSpPr txBox="1"/>
            <p:nvPr/>
          </p:nvSpPr>
          <p:spPr>
            <a:xfrm>
              <a:off x="46399" y="3211145"/>
              <a:ext cx="856359" cy="329888"/>
            </a:xfrm>
            <a:prstGeom prst="rect">
              <a:avLst/>
            </a:prstGeom>
          </p:spPr>
          <p:txBody>
            <a:bodyPr lIns="0" tIns="0" rIns="0" bIns="0" rtlCol="0" anchor="t">
              <a:spAutoFit/>
            </a:bodyPr>
            <a:lstStyle/>
            <a:p>
              <a:pPr algn="r">
                <a:lnSpc>
                  <a:spcPts val="1959"/>
                </a:lnSpc>
              </a:pPr>
              <a:r>
                <a:rPr lang="en-US" sz="1400">
                  <a:solidFill>
                    <a:srgbClr val="000000"/>
                  </a:solidFill>
                  <a:latin typeface="Arimo"/>
                </a:rPr>
                <a:t>Friends </a:t>
              </a:r>
            </a:p>
          </p:txBody>
        </p:sp>
        <p:sp>
          <p:nvSpPr>
            <p:cNvPr id="32" name="TextBox 32"/>
            <p:cNvSpPr txBox="1"/>
            <p:nvPr/>
          </p:nvSpPr>
          <p:spPr>
            <a:xfrm>
              <a:off x="-177416" y="4618995"/>
              <a:ext cx="1080173" cy="329888"/>
            </a:xfrm>
            <a:prstGeom prst="rect">
              <a:avLst/>
            </a:prstGeom>
          </p:spPr>
          <p:txBody>
            <a:bodyPr lIns="0" tIns="0" rIns="0" bIns="0" rtlCol="0" anchor="t">
              <a:spAutoFit/>
            </a:bodyPr>
            <a:lstStyle/>
            <a:p>
              <a:pPr algn="r">
                <a:lnSpc>
                  <a:spcPts val="1959"/>
                </a:lnSpc>
              </a:pPr>
              <a:r>
                <a:rPr lang="en-US" sz="1400">
                  <a:solidFill>
                    <a:srgbClr val="000000"/>
                  </a:solidFill>
                  <a:latin typeface="Arimo"/>
                </a:rPr>
                <a:t>Followers </a:t>
              </a:r>
            </a:p>
          </p:txBody>
        </p:sp>
        <p:grpSp>
          <p:nvGrpSpPr>
            <p:cNvPr id="33" name="Group 33"/>
            <p:cNvGrpSpPr>
              <a:grpSpLocks noChangeAspect="1"/>
            </p:cNvGrpSpPr>
            <p:nvPr/>
          </p:nvGrpSpPr>
          <p:grpSpPr>
            <a:xfrm>
              <a:off x="1080173" y="0"/>
              <a:ext cx="4937818" cy="5449747"/>
              <a:chOff x="0" y="0"/>
              <a:chExt cx="9320676" cy="10287000"/>
            </a:xfrm>
          </p:grpSpPr>
          <p:sp>
            <p:nvSpPr>
              <p:cNvPr id="34" name="Freeform 34"/>
              <p:cNvSpPr/>
              <p:nvPr/>
            </p:nvSpPr>
            <p:spPr>
              <a:xfrm>
                <a:off x="0" y="0"/>
                <a:ext cx="2877118" cy="2314575"/>
              </a:xfrm>
              <a:custGeom>
                <a:avLst/>
                <a:gdLst/>
                <a:ahLst/>
                <a:cxnLst/>
                <a:rect l="l" t="t" r="r" b="b"/>
                <a:pathLst>
                  <a:path w="2877118" h="2314575">
                    <a:moveTo>
                      <a:pt x="0" y="0"/>
                    </a:moveTo>
                    <a:lnTo>
                      <a:pt x="2691952" y="0"/>
                    </a:lnTo>
                    <a:lnTo>
                      <a:pt x="2691952" y="0"/>
                    </a:lnTo>
                    <a:cubicBezTo>
                      <a:pt x="2741061" y="0"/>
                      <a:pt x="2788159" y="19508"/>
                      <a:pt x="2822884" y="54234"/>
                    </a:cubicBezTo>
                    <a:cubicBezTo>
                      <a:pt x="2857610" y="88959"/>
                      <a:pt x="2877118" y="136057"/>
                      <a:pt x="2877118" y="185166"/>
                    </a:cubicBezTo>
                    <a:lnTo>
                      <a:pt x="2877118" y="2129409"/>
                    </a:lnTo>
                    <a:cubicBezTo>
                      <a:pt x="2877118" y="2178518"/>
                      <a:pt x="2857610" y="2225616"/>
                      <a:pt x="2822884" y="2260341"/>
                    </a:cubicBezTo>
                    <a:cubicBezTo>
                      <a:pt x="2788159" y="2295067"/>
                      <a:pt x="2741061" y="2314575"/>
                      <a:pt x="2691952" y="2314575"/>
                    </a:cubicBezTo>
                    <a:lnTo>
                      <a:pt x="0" y="2314575"/>
                    </a:lnTo>
                    <a:close/>
                  </a:path>
                </a:pathLst>
              </a:custGeom>
              <a:solidFill>
                <a:srgbClr val="37E5D4"/>
              </a:solidFill>
            </p:spPr>
          </p:sp>
          <p:sp>
            <p:nvSpPr>
              <p:cNvPr id="35" name="Freeform 35"/>
              <p:cNvSpPr/>
              <p:nvPr/>
            </p:nvSpPr>
            <p:spPr>
              <a:xfrm>
                <a:off x="0" y="2657475"/>
                <a:ext cx="9198401" cy="2314575"/>
              </a:xfrm>
              <a:custGeom>
                <a:avLst/>
                <a:gdLst/>
                <a:ahLst/>
                <a:cxnLst/>
                <a:rect l="l" t="t" r="r" b="b"/>
                <a:pathLst>
                  <a:path w="9198401" h="2314575">
                    <a:moveTo>
                      <a:pt x="0" y="0"/>
                    </a:moveTo>
                    <a:lnTo>
                      <a:pt x="9013235" y="0"/>
                    </a:lnTo>
                    <a:cubicBezTo>
                      <a:pt x="9062345" y="0"/>
                      <a:pt x="9109442" y="19508"/>
                      <a:pt x="9144167" y="54234"/>
                    </a:cubicBezTo>
                    <a:cubicBezTo>
                      <a:pt x="9178892" y="88959"/>
                      <a:pt x="9198401" y="136057"/>
                      <a:pt x="9198401" y="185166"/>
                    </a:cubicBezTo>
                    <a:lnTo>
                      <a:pt x="9198401" y="2129409"/>
                    </a:lnTo>
                    <a:cubicBezTo>
                      <a:pt x="9198401" y="2178518"/>
                      <a:pt x="9178892" y="2225616"/>
                      <a:pt x="9144167" y="2260341"/>
                    </a:cubicBezTo>
                    <a:cubicBezTo>
                      <a:pt x="9109442" y="2295067"/>
                      <a:pt x="9062345" y="2314575"/>
                      <a:pt x="9013235" y="2314575"/>
                    </a:cubicBezTo>
                    <a:lnTo>
                      <a:pt x="0" y="2314575"/>
                    </a:lnTo>
                    <a:close/>
                  </a:path>
                </a:pathLst>
              </a:custGeom>
              <a:solidFill>
                <a:srgbClr val="37E5D4"/>
              </a:solidFill>
            </p:spPr>
          </p:sp>
          <p:sp>
            <p:nvSpPr>
              <p:cNvPr id="36" name="Freeform 36"/>
              <p:cNvSpPr/>
              <p:nvPr/>
            </p:nvSpPr>
            <p:spPr>
              <a:xfrm>
                <a:off x="0" y="5314950"/>
                <a:ext cx="1199397" cy="2314575"/>
              </a:xfrm>
              <a:custGeom>
                <a:avLst/>
                <a:gdLst/>
                <a:ahLst/>
                <a:cxnLst/>
                <a:rect l="l" t="t" r="r" b="b"/>
                <a:pathLst>
                  <a:path w="1199397" h="2314575">
                    <a:moveTo>
                      <a:pt x="0" y="0"/>
                    </a:moveTo>
                    <a:lnTo>
                      <a:pt x="1014231" y="0"/>
                    </a:lnTo>
                    <a:cubicBezTo>
                      <a:pt x="1116495" y="0"/>
                      <a:pt x="1199396" y="82902"/>
                      <a:pt x="1199397" y="185166"/>
                    </a:cubicBezTo>
                    <a:lnTo>
                      <a:pt x="1199397" y="2129409"/>
                    </a:lnTo>
                    <a:cubicBezTo>
                      <a:pt x="1199397" y="2178518"/>
                      <a:pt x="1179888" y="2225615"/>
                      <a:pt x="1145163" y="2260341"/>
                    </a:cubicBezTo>
                    <a:cubicBezTo>
                      <a:pt x="1110437" y="2295066"/>
                      <a:pt x="1063340" y="2314575"/>
                      <a:pt x="1014231" y="2314575"/>
                    </a:cubicBezTo>
                    <a:lnTo>
                      <a:pt x="0" y="2314575"/>
                    </a:lnTo>
                    <a:close/>
                  </a:path>
                </a:pathLst>
              </a:custGeom>
              <a:solidFill>
                <a:srgbClr val="37E5D4"/>
              </a:solidFill>
            </p:spPr>
          </p:sp>
          <p:sp>
            <p:nvSpPr>
              <p:cNvPr id="37" name="Freeform 37"/>
              <p:cNvSpPr/>
              <p:nvPr/>
            </p:nvSpPr>
            <p:spPr>
              <a:xfrm>
                <a:off x="0" y="7972425"/>
                <a:ext cx="4703971" cy="2314575"/>
              </a:xfrm>
              <a:custGeom>
                <a:avLst/>
                <a:gdLst/>
                <a:ahLst/>
                <a:cxnLst/>
                <a:rect l="l" t="t" r="r" b="b"/>
                <a:pathLst>
                  <a:path w="4703971" h="2314575">
                    <a:moveTo>
                      <a:pt x="0" y="0"/>
                    </a:moveTo>
                    <a:lnTo>
                      <a:pt x="4518805" y="0"/>
                    </a:lnTo>
                    <a:cubicBezTo>
                      <a:pt x="4567914" y="0"/>
                      <a:pt x="4615012" y="19508"/>
                      <a:pt x="4649737" y="54234"/>
                    </a:cubicBezTo>
                    <a:cubicBezTo>
                      <a:pt x="4684463" y="88959"/>
                      <a:pt x="4703971" y="136057"/>
                      <a:pt x="4703971" y="185166"/>
                    </a:cubicBezTo>
                    <a:lnTo>
                      <a:pt x="4703971" y="2129409"/>
                    </a:lnTo>
                    <a:cubicBezTo>
                      <a:pt x="4703971" y="2178518"/>
                      <a:pt x="4684463" y="2225616"/>
                      <a:pt x="4649737" y="2260341"/>
                    </a:cubicBezTo>
                    <a:cubicBezTo>
                      <a:pt x="4615012" y="2295067"/>
                      <a:pt x="4567914" y="2314575"/>
                      <a:pt x="4518805" y="2314575"/>
                    </a:cubicBezTo>
                    <a:lnTo>
                      <a:pt x="0" y="2314575"/>
                    </a:lnTo>
                    <a:close/>
                  </a:path>
                </a:pathLst>
              </a:custGeom>
              <a:solidFill>
                <a:srgbClr val="37E5D4"/>
              </a:solidFill>
            </p:spPr>
          </p:sp>
        </p:grpSp>
      </p:grpSp>
      <p:grpSp>
        <p:nvGrpSpPr>
          <p:cNvPr id="38" name="Group 38"/>
          <p:cNvGrpSpPr/>
          <p:nvPr/>
        </p:nvGrpSpPr>
        <p:grpSpPr>
          <a:xfrm>
            <a:off x="1973370" y="6001634"/>
            <a:ext cx="3260254" cy="3764767"/>
            <a:chOff x="-276709" y="0"/>
            <a:chExt cx="4347004" cy="5019690"/>
          </a:xfrm>
        </p:grpSpPr>
        <p:grpSp>
          <p:nvGrpSpPr>
            <p:cNvPr id="39" name="Group 39"/>
            <p:cNvGrpSpPr>
              <a:grpSpLocks noChangeAspect="1"/>
            </p:cNvGrpSpPr>
            <p:nvPr/>
          </p:nvGrpSpPr>
          <p:grpSpPr>
            <a:xfrm>
              <a:off x="1568110" y="0"/>
              <a:ext cx="2337391" cy="4739438"/>
              <a:chOff x="0" y="0"/>
              <a:chExt cx="5073332" cy="10287000"/>
            </a:xfrm>
          </p:grpSpPr>
          <p:sp>
            <p:nvSpPr>
              <p:cNvPr id="40" name="Freeform 40"/>
              <p:cNvSpPr/>
              <p:nvPr/>
            </p:nvSpPr>
            <p:spPr>
              <a:xfrm>
                <a:off x="-6350" y="0"/>
                <a:ext cx="5086032" cy="10287000"/>
              </a:xfrm>
              <a:custGeom>
                <a:avLst/>
                <a:gdLst/>
                <a:ahLst/>
                <a:cxnLst/>
                <a:rect l="l" t="t" r="r" b="b"/>
                <a:pathLst>
                  <a:path w="5086032" h="10287000">
                    <a:moveTo>
                      <a:pt x="0" y="0"/>
                    </a:moveTo>
                    <a:lnTo>
                      <a:pt x="12700" y="0"/>
                    </a:lnTo>
                    <a:lnTo>
                      <a:pt x="12700" y="10287000"/>
                    </a:lnTo>
                    <a:lnTo>
                      <a:pt x="0" y="10287000"/>
                    </a:lnTo>
                    <a:close/>
                    <a:moveTo>
                      <a:pt x="1268333" y="0"/>
                    </a:moveTo>
                    <a:lnTo>
                      <a:pt x="1281033" y="0"/>
                    </a:lnTo>
                    <a:lnTo>
                      <a:pt x="1281033" y="10287000"/>
                    </a:lnTo>
                    <a:lnTo>
                      <a:pt x="1268333" y="10287000"/>
                    </a:lnTo>
                    <a:close/>
                    <a:moveTo>
                      <a:pt x="2536666" y="0"/>
                    </a:moveTo>
                    <a:lnTo>
                      <a:pt x="2549366" y="0"/>
                    </a:lnTo>
                    <a:lnTo>
                      <a:pt x="2549366" y="10287000"/>
                    </a:lnTo>
                    <a:lnTo>
                      <a:pt x="2536666" y="10287000"/>
                    </a:lnTo>
                    <a:close/>
                    <a:moveTo>
                      <a:pt x="3804999" y="0"/>
                    </a:moveTo>
                    <a:lnTo>
                      <a:pt x="3817699" y="0"/>
                    </a:lnTo>
                    <a:lnTo>
                      <a:pt x="3817699" y="10287000"/>
                    </a:lnTo>
                    <a:lnTo>
                      <a:pt x="3804999" y="10287000"/>
                    </a:lnTo>
                    <a:close/>
                    <a:moveTo>
                      <a:pt x="5073332" y="0"/>
                    </a:moveTo>
                    <a:lnTo>
                      <a:pt x="5086032" y="0"/>
                    </a:lnTo>
                    <a:lnTo>
                      <a:pt x="5086032" y="10287000"/>
                    </a:lnTo>
                    <a:lnTo>
                      <a:pt x="5073332" y="10287000"/>
                    </a:lnTo>
                    <a:close/>
                  </a:path>
                </a:pathLst>
              </a:custGeom>
              <a:solidFill>
                <a:srgbClr val="000000">
                  <a:alpha val="24705"/>
                </a:srgbClr>
              </a:solidFill>
            </p:spPr>
          </p:sp>
        </p:grpSp>
        <p:sp>
          <p:nvSpPr>
            <p:cNvPr id="41" name="TextBox 41"/>
            <p:cNvSpPr txBox="1"/>
            <p:nvPr/>
          </p:nvSpPr>
          <p:spPr>
            <a:xfrm>
              <a:off x="1502194" y="4691813"/>
              <a:ext cx="131834" cy="327877"/>
            </a:xfrm>
            <a:prstGeom prst="rect">
              <a:avLst/>
            </a:prstGeom>
          </p:spPr>
          <p:txBody>
            <a:bodyPr lIns="0" tIns="0" rIns="0" bIns="0" rtlCol="0" anchor="t">
              <a:spAutoFit/>
            </a:bodyPr>
            <a:lstStyle/>
            <a:p>
              <a:pPr algn="ctr">
                <a:lnSpc>
                  <a:spcPts val="1959"/>
                </a:lnSpc>
              </a:pPr>
              <a:r>
                <a:rPr lang="en-US" sz="1400">
                  <a:solidFill>
                    <a:srgbClr val="000000"/>
                  </a:solidFill>
                  <a:latin typeface="Arimo"/>
                </a:rPr>
                <a:t>0</a:t>
              </a:r>
            </a:p>
          </p:txBody>
        </p:sp>
        <p:sp>
          <p:nvSpPr>
            <p:cNvPr id="42" name="TextBox 42"/>
            <p:cNvSpPr txBox="1"/>
            <p:nvPr/>
          </p:nvSpPr>
          <p:spPr>
            <a:xfrm>
              <a:off x="1987666" y="4691813"/>
              <a:ext cx="329585" cy="327877"/>
            </a:xfrm>
            <a:prstGeom prst="rect">
              <a:avLst/>
            </a:prstGeom>
          </p:spPr>
          <p:txBody>
            <a:bodyPr lIns="0" tIns="0" rIns="0" bIns="0" rtlCol="0" anchor="t">
              <a:spAutoFit/>
            </a:bodyPr>
            <a:lstStyle/>
            <a:p>
              <a:pPr algn="ctr">
                <a:lnSpc>
                  <a:spcPts val="1959"/>
                </a:lnSpc>
              </a:pPr>
              <a:r>
                <a:rPr lang="en-US" sz="1400">
                  <a:solidFill>
                    <a:srgbClr val="000000"/>
                  </a:solidFill>
                  <a:latin typeface="Arimo"/>
                </a:rPr>
                <a:t>0.2</a:t>
              </a:r>
            </a:p>
          </p:txBody>
        </p:sp>
        <p:sp>
          <p:nvSpPr>
            <p:cNvPr id="43" name="TextBox 43"/>
            <p:cNvSpPr txBox="1"/>
            <p:nvPr/>
          </p:nvSpPr>
          <p:spPr>
            <a:xfrm>
              <a:off x="2572014" y="4691813"/>
              <a:ext cx="329585" cy="327877"/>
            </a:xfrm>
            <a:prstGeom prst="rect">
              <a:avLst/>
            </a:prstGeom>
          </p:spPr>
          <p:txBody>
            <a:bodyPr lIns="0" tIns="0" rIns="0" bIns="0" rtlCol="0" anchor="t">
              <a:spAutoFit/>
            </a:bodyPr>
            <a:lstStyle/>
            <a:p>
              <a:pPr algn="ctr">
                <a:lnSpc>
                  <a:spcPts val="1959"/>
                </a:lnSpc>
              </a:pPr>
              <a:r>
                <a:rPr lang="en-US" sz="1400">
                  <a:solidFill>
                    <a:srgbClr val="000000"/>
                  </a:solidFill>
                  <a:latin typeface="Arimo"/>
                </a:rPr>
                <a:t>0.4</a:t>
              </a:r>
            </a:p>
          </p:txBody>
        </p:sp>
        <p:sp>
          <p:nvSpPr>
            <p:cNvPr id="44" name="TextBox 44"/>
            <p:cNvSpPr txBox="1"/>
            <p:nvPr/>
          </p:nvSpPr>
          <p:spPr>
            <a:xfrm>
              <a:off x="3156362" y="4691813"/>
              <a:ext cx="329585" cy="327877"/>
            </a:xfrm>
            <a:prstGeom prst="rect">
              <a:avLst/>
            </a:prstGeom>
          </p:spPr>
          <p:txBody>
            <a:bodyPr lIns="0" tIns="0" rIns="0" bIns="0" rtlCol="0" anchor="t">
              <a:spAutoFit/>
            </a:bodyPr>
            <a:lstStyle/>
            <a:p>
              <a:pPr algn="ctr">
                <a:lnSpc>
                  <a:spcPts val="1959"/>
                </a:lnSpc>
              </a:pPr>
              <a:r>
                <a:rPr lang="en-US" sz="1400">
                  <a:solidFill>
                    <a:srgbClr val="000000"/>
                  </a:solidFill>
                  <a:latin typeface="Arimo"/>
                </a:rPr>
                <a:t>0.6</a:t>
              </a:r>
            </a:p>
          </p:txBody>
        </p:sp>
        <p:sp>
          <p:nvSpPr>
            <p:cNvPr id="45" name="TextBox 45"/>
            <p:cNvSpPr txBox="1"/>
            <p:nvPr/>
          </p:nvSpPr>
          <p:spPr>
            <a:xfrm>
              <a:off x="3740710" y="4691813"/>
              <a:ext cx="329585" cy="327877"/>
            </a:xfrm>
            <a:prstGeom prst="rect">
              <a:avLst/>
            </a:prstGeom>
          </p:spPr>
          <p:txBody>
            <a:bodyPr lIns="0" tIns="0" rIns="0" bIns="0" rtlCol="0" anchor="t">
              <a:spAutoFit/>
            </a:bodyPr>
            <a:lstStyle/>
            <a:p>
              <a:pPr algn="ctr">
                <a:lnSpc>
                  <a:spcPts val="1959"/>
                </a:lnSpc>
              </a:pPr>
              <a:r>
                <a:rPr lang="en-US" sz="1400">
                  <a:solidFill>
                    <a:srgbClr val="000000"/>
                  </a:solidFill>
                  <a:latin typeface="Arimo"/>
                </a:rPr>
                <a:t>0.8</a:t>
              </a:r>
            </a:p>
          </p:txBody>
        </p:sp>
        <p:sp>
          <p:nvSpPr>
            <p:cNvPr id="46" name="TextBox 46"/>
            <p:cNvSpPr txBox="1"/>
            <p:nvPr/>
          </p:nvSpPr>
          <p:spPr>
            <a:xfrm>
              <a:off x="-276709" y="133853"/>
              <a:ext cx="1799567"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Dating </a:t>
              </a:r>
            </a:p>
          </p:txBody>
        </p:sp>
        <p:sp>
          <p:nvSpPr>
            <p:cNvPr id="47" name="TextBox 47"/>
            <p:cNvSpPr txBox="1"/>
            <p:nvPr/>
          </p:nvSpPr>
          <p:spPr>
            <a:xfrm>
              <a:off x="-260706" y="816557"/>
              <a:ext cx="1849481"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Status Update </a:t>
              </a:r>
            </a:p>
          </p:txBody>
        </p:sp>
        <p:sp>
          <p:nvSpPr>
            <p:cNvPr id="48" name="TextBox 48"/>
            <p:cNvSpPr txBox="1"/>
            <p:nvPr/>
          </p:nvSpPr>
          <p:spPr>
            <a:xfrm>
              <a:off x="-218590" y="1499264"/>
              <a:ext cx="1741447"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Nostalgia </a:t>
              </a:r>
            </a:p>
          </p:txBody>
        </p:sp>
        <p:sp>
          <p:nvSpPr>
            <p:cNvPr id="49" name="TextBox 49"/>
            <p:cNvSpPr txBox="1"/>
            <p:nvPr/>
          </p:nvSpPr>
          <p:spPr>
            <a:xfrm>
              <a:off x="-218590" y="2181968"/>
              <a:ext cx="1807363"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Grievances </a:t>
              </a:r>
            </a:p>
          </p:txBody>
        </p:sp>
        <p:sp>
          <p:nvSpPr>
            <p:cNvPr id="50" name="TextBox 50"/>
            <p:cNvSpPr txBox="1"/>
            <p:nvPr/>
          </p:nvSpPr>
          <p:spPr>
            <a:xfrm>
              <a:off x="-218592" y="2864671"/>
              <a:ext cx="1780849"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Positivity </a:t>
              </a:r>
            </a:p>
          </p:txBody>
        </p:sp>
        <p:sp>
          <p:nvSpPr>
            <p:cNvPr id="51" name="TextBox 51"/>
            <p:cNvSpPr txBox="1"/>
            <p:nvPr/>
          </p:nvSpPr>
          <p:spPr>
            <a:xfrm>
              <a:off x="-218590" y="3547376"/>
              <a:ext cx="1741447"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Black Twitter </a:t>
              </a:r>
            </a:p>
          </p:txBody>
        </p:sp>
        <p:sp>
          <p:nvSpPr>
            <p:cNvPr id="52" name="TextBox 52"/>
            <p:cNvSpPr txBox="1"/>
            <p:nvPr/>
          </p:nvSpPr>
          <p:spPr>
            <a:xfrm>
              <a:off x="-218590" y="4230083"/>
              <a:ext cx="1765202"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Gratitude </a:t>
              </a:r>
            </a:p>
          </p:txBody>
        </p:sp>
        <p:grpSp>
          <p:nvGrpSpPr>
            <p:cNvPr id="53" name="Group 53"/>
            <p:cNvGrpSpPr>
              <a:grpSpLocks noChangeAspect="1"/>
            </p:cNvGrpSpPr>
            <p:nvPr/>
          </p:nvGrpSpPr>
          <p:grpSpPr>
            <a:xfrm>
              <a:off x="1568110" y="0"/>
              <a:ext cx="2337391" cy="4739438"/>
              <a:chOff x="0" y="0"/>
              <a:chExt cx="5073332" cy="10287000"/>
            </a:xfrm>
          </p:grpSpPr>
          <p:sp>
            <p:nvSpPr>
              <p:cNvPr id="54" name="Freeform 54"/>
              <p:cNvSpPr/>
              <p:nvPr/>
            </p:nvSpPr>
            <p:spPr>
              <a:xfrm>
                <a:off x="0" y="0"/>
                <a:ext cx="1810554" cy="1396093"/>
              </a:xfrm>
              <a:custGeom>
                <a:avLst/>
                <a:gdLst/>
                <a:ahLst/>
                <a:cxnLst/>
                <a:rect l="l" t="t" r="r" b="b"/>
                <a:pathLst>
                  <a:path w="1810554" h="1396093">
                    <a:moveTo>
                      <a:pt x="0" y="0"/>
                    </a:moveTo>
                    <a:lnTo>
                      <a:pt x="1698866" y="0"/>
                    </a:lnTo>
                    <a:cubicBezTo>
                      <a:pt x="1728488" y="0"/>
                      <a:pt x="1756896" y="11767"/>
                      <a:pt x="1777841" y="32712"/>
                    </a:cubicBezTo>
                    <a:cubicBezTo>
                      <a:pt x="1798787" y="53658"/>
                      <a:pt x="1810554" y="82066"/>
                      <a:pt x="1810554" y="111687"/>
                    </a:cubicBezTo>
                    <a:lnTo>
                      <a:pt x="1810554" y="1284405"/>
                    </a:lnTo>
                    <a:cubicBezTo>
                      <a:pt x="1810554" y="1314027"/>
                      <a:pt x="1798787" y="1342435"/>
                      <a:pt x="1777841" y="1363380"/>
                    </a:cubicBezTo>
                    <a:cubicBezTo>
                      <a:pt x="1756896" y="1384326"/>
                      <a:pt x="1728488" y="1396093"/>
                      <a:pt x="1698866" y="1396093"/>
                    </a:cubicBezTo>
                    <a:lnTo>
                      <a:pt x="0" y="1396093"/>
                    </a:lnTo>
                    <a:close/>
                  </a:path>
                </a:pathLst>
              </a:custGeom>
              <a:solidFill>
                <a:srgbClr val="436EBE"/>
              </a:solidFill>
            </p:spPr>
          </p:sp>
          <p:sp>
            <p:nvSpPr>
              <p:cNvPr id="55" name="Freeform 55"/>
              <p:cNvSpPr/>
              <p:nvPr/>
            </p:nvSpPr>
            <p:spPr>
              <a:xfrm>
                <a:off x="0" y="1481818"/>
                <a:ext cx="4347220" cy="1396093"/>
              </a:xfrm>
              <a:custGeom>
                <a:avLst/>
                <a:gdLst/>
                <a:ahLst/>
                <a:cxnLst/>
                <a:rect l="l" t="t" r="r" b="b"/>
                <a:pathLst>
                  <a:path w="4347220" h="1396093">
                    <a:moveTo>
                      <a:pt x="0" y="0"/>
                    </a:moveTo>
                    <a:lnTo>
                      <a:pt x="4235533" y="0"/>
                    </a:lnTo>
                    <a:cubicBezTo>
                      <a:pt x="4297216" y="0"/>
                      <a:pt x="4347220" y="50004"/>
                      <a:pt x="4347220" y="111687"/>
                    </a:cubicBezTo>
                    <a:lnTo>
                      <a:pt x="4347220" y="1284405"/>
                    </a:lnTo>
                    <a:cubicBezTo>
                      <a:pt x="4347220" y="1314027"/>
                      <a:pt x="4335453" y="1342435"/>
                      <a:pt x="4314508" y="1363380"/>
                    </a:cubicBezTo>
                    <a:cubicBezTo>
                      <a:pt x="4293562" y="1384326"/>
                      <a:pt x="4265154" y="1396093"/>
                      <a:pt x="4235533" y="1396093"/>
                    </a:cubicBezTo>
                    <a:lnTo>
                      <a:pt x="0" y="1396093"/>
                    </a:lnTo>
                    <a:close/>
                  </a:path>
                </a:pathLst>
              </a:custGeom>
              <a:solidFill>
                <a:srgbClr val="436EBE"/>
              </a:solidFill>
            </p:spPr>
          </p:sp>
          <p:sp>
            <p:nvSpPr>
              <p:cNvPr id="56" name="Freeform 56"/>
              <p:cNvSpPr/>
              <p:nvPr/>
            </p:nvSpPr>
            <p:spPr>
              <a:xfrm>
                <a:off x="0" y="2963636"/>
                <a:ext cx="2214518" cy="1396093"/>
              </a:xfrm>
              <a:custGeom>
                <a:avLst/>
                <a:gdLst/>
                <a:ahLst/>
                <a:cxnLst/>
                <a:rect l="l" t="t" r="r" b="b"/>
                <a:pathLst>
                  <a:path w="2214518" h="1396093">
                    <a:moveTo>
                      <a:pt x="0" y="0"/>
                    </a:moveTo>
                    <a:lnTo>
                      <a:pt x="2102830" y="0"/>
                    </a:lnTo>
                    <a:cubicBezTo>
                      <a:pt x="2132452" y="0"/>
                      <a:pt x="2160860" y="11767"/>
                      <a:pt x="2181805" y="32712"/>
                    </a:cubicBezTo>
                    <a:cubicBezTo>
                      <a:pt x="2202751" y="53658"/>
                      <a:pt x="2214518" y="82066"/>
                      <a:pt x="2214518" y="111687"/>
                    </a:cubicBezTo>
                    <a:lnTo>
                      <a:pt x="2214518" y="1284405"/>
                    </a:lnTo>
                    <a:cubicBezTo>
                      <a:pt x="2214518" y="1314027"/>
                      <a:pt x="2202751" y="1342434"/>
                      <a:pt x="2181805" y="1363380"/>
                    </a:cubicBezTo>
                    <a:cubicBezTo>
                      <a:pt x="2160860" y="1384325"/>
                      <a:pt x="2132452" y="1396092"/>
                      <a:pt x="2102830" y="1396092"/>
                    </a:cubicBezTo>
                    <a:lnTo>
                      <a:pt x="0" y="1396092"/>
                    </a:lnTo>
                    <a:close/>
                  </a:path>
                </a:pathLst>
              </a:custGeom>
              <a:solidFill>
                <a:srgbClr val="436EBE"/>
              </a:solidFill>
            </p:spPr>
          </p:sp>
          <p:sp>
            <p:nvSpPr>
              <p:cNvPr id="57" name="Freeform 57"/>
              <p:cNvSpPr/>
              <p:nvPr/>
            </p:nvSpPr>
            <p:spPr>
              <a:xfrm>
                <a:off x="0" y="4445453"/>
                <a:ext cx="913208" cy="1396093"/>
              </a:xfrm>
              <a:custGeom>
                <a:avLst/>
                <a:gdLst/>
                <a:ahLst/>
                <a:cxnLst/>
                <a:rect l="l" t="t" r="r" b="b"/>
                <a:pathLst>
                  <a:path w="913208" h="1396093">
                    <a:moveTo>
                      <a:pt x="0" y="0"/>
                    </a:moveTo>
                    <a:lnTo>
                      <a:pt x="801521" y="0"/>
                    </a:lnTo>
                    <a:cubicBezTo>
                      <a:pt x="863204" y="0"/>
                      <a:pt x="913208" y="50005"/>
                      <a:pt x="913208" y="111688"/>
                    </a:cubicBezTo>
                    <a:lnTo>
                      <a:pt x="913208" y="1284406"/>
                    </a:lnTo>
                    <a:cubicBezTo>
                      <a:pt x="913208" y="1346089"/>
                      <a:pt x="863204" y="1396094"/>
                      <a:pt x="801521" y="1396094"/>
                    </a:cubicBezTo>
                    <a:lnTo>
                      <a:pt x="0" y="1396094"/>
                    </a:lnTo>
                    <a:close/>
                  </a:path>
                </a:pathLst>
              </a:custGeom>
              <a:solidFill>
                <a:srgbClr val="436EBE"/>
              </a:solidFill>
            </p:spPr>
          </p:sp>
          <p:sp>
            <p:nvSpPr>
              <p:cNvPr id="58" name="Freeform 58"/>
              <p:cNvSpPr/>
              <p:nvPr/>
            </p:nvSpPr>
            <p:spPr>
              <a:xfrm>
                <a:off x="0" y="5927272"/>
                <a:ext cx="4813332" cy="1396093"/>
              </a:xfrm>
              <a:custGeom>
                <a:avLst/>
                <a:gdLst/>
                <a:ahLst/>
                <a:cxnLst/>
                <a:rect l="l" t="t" r="r" b="b"/>
                <a:pathLst>
                  <a:path w="4813332" h="1396093">
                    <a:moveTo>
                      <a:pt x="0" y="0"/>
                    </a:moveTo>
                    <a:lnTo>
                      <a:pt x="4701645" y="0"/>
                    </a:lnTo>
                    <a:cubicBezTo>
                      <a:pt x="4763328" y="0"/>
                      <a:pt x="4813332" y="50004"/>
                      <a:pt x="4813332" y="111687"/>
                    </a:cubicBezTo>
                    <a:lnTo>
                      <a:pt x="4813332" y="1284405"/>
                    </a:lnTo>
                    <a:cubicBezTo>
                      <a:pt x="4813332" y="1314026"/>
                      <a:pt x="4801565" y="1342435"/>
                      <a:pt x="4780620" y="1363380"/>
                    </a:cubicBezTo>
                    <a:cubicBezTo>
                      <a:pt x="4759674" y="1384326"/>
                      <a:pt x="4731266" y="1396093"/>
                      <a:pt x="4701645" y="1396093"/>
                    </a:cubicBezTo>
                    <a:lnTo>
                      <a:pt x="0" y="1396093"/>
                    </a:lnTo>
                    <a:close/>
                  </a:path>
                </a:pathLst>
              </a:custGeom>
              <a:solidFill>
                <a:srgbClr val="436EBE"/>
              </a:solidFill>
            </p:spPr>
          </p:sp>
          <p:sp>
            <p:nvSpPr>
              <p:cNvPr id="59" name="Freeform 59"/>
              <p:cNvSpPr/>
              <p:nvPr/>
            </p:nvSpPr>
            <p:spPr>
              <a:xfrm>
                <a:off x="0" y="7409090"/>
                <a:ext cx="1577815" cy="1396092"/>
              </a:xfrm>
              <a:custGeom>
                <a:avLst/>
                <a:gdLst/>
                <a:ahLst/>
                <a:cxnLst/>
                <a:rect l="l" t="t" r="r" b="b"/>
                <a:pathLst>
                  <a:path w="1577815" h="1396092">
                    <a:moveTo>
                      <a:pt x="0" y="0"/>
                    </a:moveTo>
                    <a:lnTo>
                      <a:pt x="1466127" y="0"/>
                    </a:lnTo>
                    <a:cubicBezTo>
                      <a:pt x="1527810" y="0"/>
                      <a:pt x="1577814" y="50004"/>
                      <a:pt x="1577815" y="111687"/>
                    </a:cubicBezTo>
                    <a:lnTo>
                      <a:pt x="1577815" y="1284405"/>
                    </a:lnTo>
                    <a:cubicBezTo>
                      <a:pt x="1577814" y="1346088"/>
                      <a:pt x="1527810" y="1396092"/>
                      <a:pt x="1466127" y="1396092"/>
                    </a:cubicBezTo>
                    <a:lnTo>
                      <a:pt x="0" y="1396092"/>
                    </a:lnTo>
                    <a:close/>
                  </a:path>
                </a:pathLst>
              </a:custGeom>
              <a:solidFill>
                <a:srgbClr val="436EBE"/>
              </a:solidFill>
            </p:spPr>
          </p:sp>
          <p:sp>
            <p:nvSpPr>
              <p:cNvPr id="60" name="Freeform 60"/>
              <p:cNvSpPr/>
              <p:nvPr/>
            </p:nvSpPr>
            <p:spPr>
              <a:xfrm>
                <a:off x="0" y="8890907"/>
                <a:ext cx="4375757" cy="1396093"/>
              </a:xfrm>
              <a:custGeom>
                <a:avLst/>
                <a:gdLst/>
                <a:ahLst/>
                <a:cxnLst/>
                <a:rect l="l" t="t" r="r" b="b"/>
                <a:pathLst>
                  <a:path w="4375757" h="1396093">
                    <a:moveTo>
                      <a:pt x="0" y="0"/>
                    </a:moveTo>
                    <a:lnTo>
                      <a:pt x="4264070" y="0"/>
                    </a:lnTo>
                    <a:cubicBezTo>
                      <a:pt x="4293691" y="0"/>
                      <a:pt x="4322099" y="11767"/>
                      <a:pt x="4343045" y="32713"/>
                    </a:cubicBezTo>
                    <a:cubicBezTo>
                      <a:pt x="4363991" y="53658"/>
                      <a:pt x="4375757" y="82066"/>
                      <a:pt x="4375757" y="111688"/>
                    </a:cubicBezTo>
                    <a:lnTo>
                      <a:pt x="4375757" y="1284405"/>
                    </a:lnTo>
                    <a:cubicBezTo>
                      <a:pt x="4375757" y="1314027"/>
                      <a:pt x="4363991" y="1342435"/>
                      <a:pt x="4343045" y="1363380"/>
                    </a:cubicBezTo>
                    <a:cubicBezTo>
                      <a:pt x="4322099" y="1384326"/>
                      <a:pt x="4293691" y="1396093"/>
                      <a:pt x="4264070" y="1396093"/>
                    </a:cubicBezTo>
                    <a:lnTo>
                      <a:pt x="0" y="1396093"/>
                    </a:lnTo>
                    <a:close/>
                  </a:path>
                </a:pathLst>
              </a:custGeom>
              <a:solidFill>
                <a:srgbClr val="436EBE"/>
              </a:solidFill>
            </p:spPr>
          </p:sp>
        </p:grpSp>
      </p:grpSp>
      <p:sp>
        <p:nvSpPr>
          <p:cNvPr id="61" name="AutoShape 61"/>
          <p:cNvSpPr/>
          <p:nvPr/>
        </p:nvSpPr>
        <p:spPr>
          <a:xfrm rot="-9533853">
            <a:off x="5238022" y="3521462"/>
            <a:ext cx="1681961" cy="9525"/>
          </a:xfrm>
          <a:prstGeom prst="rect">
            <a:avLst/>
          </a:prstGeom>
          <a:solidFill>
            <a:srgbClr val="2D322B"/>
          </a:solidFill>
        </p:spPr>
      </p:sp>
      <p:sp>
        <p:nvSpPr>
          <p:cNvPr id="62" name="AutoShape 62"/>
          <p:cNvSpPr/>
          <p:nvPr/>
        </p:nvSpPr>
        <p:spPr>
          <a:xfrm rot="1467190">
            <a:off x="11403675" y="6748310"/>
            <a:ext cx="1726521" cy="9692"/>
          </a:xfrm>
          <a:prstGeom prst="rect">
            <a:avLst/>
          </a:prstGeom>
          <a:solidFill>
            <a:srgbClr val="2D322B"/>
          </a:solidFill>
        </p:spPr>
      </p:sp>
      <p:sp>
        <p:nvSpPr>
          <p:cNvPr id="63" name="AutoShape 63"/>
          <p:cNvSpPr/>
          <p:nvPr/>
        </p:nvSpPr>
        <p:spPr>
          <a:xfrm rot="-1886568">
            <a:off x="11441802" y="3588143"/>
            <a:ext cx="1360679" cy="9525"/>
          </a:xfrm>
          <a:prstGeom prst="rect">
            <a:avLst/>
          </a:prstGeom>
          <a:solidFill>
            <a:srgbClr val="2D322B"/>
          </a:solidFill>
        </p:spPr>
      </p:sp>
      <p:sp>
        <p:nvSpPr>
          <p:cNvPr id="64" name="AutoShape 64"/>
          <p:cNvSpPr/>
          <p:nvPr/>
        </p:nvSpPr>
        <p:spPr>
          <a:xfrm rot="9288477">
            <a:off x="5454371" y="7155234"/>
            <a:ext cx="1590213" cy="9525"/>
          </a:xfrm>
          <a:prstGeom prst="rect">
            <a:avLst/>
          </a:prstGeom>
          <a:solidFill>
            <a:srgbClr val="2D322B"/>
          </a:solidFill>
        </p:spPr>
      </p:sp>
      <p:grpSp>
        <p:nvGrpSpPr>
          <p:cNvPr id="65" name="Group 65"/>
          <p:cNvGrpSpPr/>
          <p:nvPr/>
        </p:nvGrpSpPr>
        <p:grpSpPr>
          <a:xfrm>
            <a:off x="13098381" y="5534126"/>
            <a:ext cx="4735953" cy="4406924"/>
            <a:chOff x="0" y="0"/>
            <a:chExt cx="6314604" cy="5875899"/>
          </a:xfrm>
        </p:grpSpPr>
        <p:sp>
          <p:nvSpPr>
            <p:cNvPr id="66" name="TextBox 66"/>
            <p:cNvSpPr txBox="1"/>
            <p:nvPr/>
          </p:nvSpPr>
          <p:spPr>
            <a:xfrm rot="-2700000">
              <a:off x="249203" y="4570105"/>
              <a:ext cx="1080656" cy="329110"/>
            </a:xfrm>
            <a:prstGeom prst="rect">
              <a:avLst/>
            </a:prstGeom>
          </p:spPr>
          <p:txBody>
            <a:bodyPr lIns="0" tIns="0" rIns="0" bIns="0" rtlCol="0" anchor="t">
              <a:spAutoFit/>
            </a:bodyPr>
            <a:lstStyle/>
            <a:p>
              <a:pPr algn="ctr">
                <a:lnSpc>
                  <a:spcPts val="1959"/>
                </a:lnSpc>
              </a:pPr>
              <a:r>
                <a:rPr lang="en-US" sz="1400">
                  <a:solidFill>
                    <a:srgbClr val="000000"/>
                  </a:solidFill>
                  <a:latin typeface="Arimo"/>
                </a:rPr>
                <a:t>Openness</a:t>
              </a:r>
            </a:p>
          </p:txBody>
        </p:sp>
        <p:sp>
          <p:nvSpPr>
            <p:cNvPr id="67" name="TextBox 67"/>
            <p:cNvSpPr txBox="1"/>
            <p:nvPr/>
          </p:nvSpPr>
          <p:spPr>
            <a:xfrm rot="-2700000">
              <a:off x="642544" y="4891511"/>
              <a:ext cx="1989730" cy="329110"/>
            </a:xfrm>
            <a:prstGeom prst="rect">
              <a:avLst/>
            </a:prstGeom>
          </p:spPr>
          <p:txBody>
            <a:bodyPr lIns="0" tIns="0" rIns="0" bIns="0" rtlCol="0" anchor="t">
              <a:spAutoFit/>
            </a:bodyPr>
            <a:lstStyle/>
            <a:p>
              <a:pPr algn="ctr">
                <a:lnSpc>
                  <a:spcPts val="1959"/>
                </a:lnSpc>
              </a:pPr>
              <a:r>
                <a:rPr lang="en-US" sz="1400">
                  <a:solidFill>
                    <a:srgbClr val="000000"/>
                  </a:solidFill>
                  <a:latin typeface="Arimo"/>
                </a:rPr>
                <a:t>Conscientiousness</a:t>
              </a:r>
            </a:p>
          </p:txBody>
        </p:sp>
        <p:sp>
          <p:nvSpPr>
            <p:cNvPr id="68" name="TextBox 68"/>
            <p:cNvSpPr txBox="1"/>
            <p:nvPr/>
          </p:nvSpPr>
          <p:spPr>
            <a:xfrm rot="-2700000">
              <a:off x="2385600" y="4653846"/>
              <a:ext cx="1317512" cy="329110"/>
            </a:xfrm>
            <a:prstGeom prst="rect">
              <a:avLst/>
            </a:prstGeom>
          </p:spPr>
          <p:txBody>
            <a:bodyPr lIns="0" tIns="0" rIns="0" bIns="0" rtlCol="0" anchor="t">
              <a:spAutoFit/>
            </a:bodyPr>
            <a:lstStyle/>
            <a:p>
              <a:pPr algn="ctr">
                <a:lnSpc>
                  <a:spcPts val="1959"/>
                </a:lnSpc>
              </a:pPr>
              <a:r>
                <a:rPr lang="en-US" sz="1400">
                  <a:solidFill>
                    <a:srgbClr val="000000"/>
                  </a:solidFill>
                  <a:latin typeface="Arimo"/>
                </a:rPr>
                <a:t>Extraversion</a:t>
              </a:r>
            </a:p>
          </p:txBody>
        </p:sp>
        <p:sp>
          <p:nvSpPr>
            <p:cNvPr id="69" name="TextBox 69"/>
            <p:cNvSpPr txBox="1"/>
            <p:nvPr/>
          </p:nvSpPr>
          <p:spPr>
            <a:xfrm rot="-2700000">
              <a:off x="3329538" y="4747187"/>
              <a:ext cx="1581521" cy="329110"/>
            </a:xfrm>
            <a:prstGeom prst="rect">
              <a:avLst/>
            </a:prstGeom>
          </p:spPr>
          <p:txBody>
            <a:bodyPr lIns="0" tIns="0" rIns="0" bIns="0" rtlCol="0" anchor="t">
              <a:spAutoFit/>
            </a:bodyPr>
            <a:lstStyle/>
            <a:p>
              <a:pPr algn="ctr">
                <a:lnSpc>
                  <a:spcPts val="1959"/>
                </a:lnSpc>
              </a:pPr>
              <a:r>
                <a:rPr lang="en-US" sz="1400">
                  <a:solidFill>
                    <a:srgbClr val="000000"/>
                  </a:solidFill>
                  <a:latin typeface="Arimo"/>
                </a:rPr>
                <a:t>Agreeableness</a:t>
              </a:r>
            </a:p>
          </p:txBody>
        </p:sp>
        <p:sp>
          <p:nvSpPr>
            <p:cNvPr id="70" name="TextBox 70"/>
            <p:cNvSpPr txBox="1"/>
            <p:nvPr/>
          </p:nvSpPr>
          <p:spPr>
            <a:xfrm rot="-2700000">
              <a:off x="4296521" y="4830983"/>
              <a:ext cx="1818531" cy="329110"/>
            </a:xfrm>
            <a:prstGeom prst="rect">
              <a:avLst/>
            </a:prstGeom>
          </p:spPr>
          <p:txBody>
            <a:bodyPr lIns="0" tIns="0" rIns="0" bIns="0" rtlCol="0" anchor="t">
              <a:spAutoFit/>
            </a:bodyPr>
            <a:lstStyle/>
            <a:p>
              <a:pPr algn="ctr">
                <a:lnSpc>
                  <a:spcPts val="1959"/>
                </a:lnSpc>
              </a:pPr>
              <a:r>
                <a:rPr lang="en-US" sz="1400">
                  <a:solidFill>
                    <a:srgbClr val="000000"/>
                  </a:solidFill>
                  <a:latin typeface="Arimo"/>
                </a:rPr>
                <a:t>Emotional Range</a:t>
              </a:r>
            </a:p>
          </p:txBody>
        </p:sp>
        <p:grpSp>
          <p:nvGrpSpPr>
            <p:cNvPr id="71" name="Group 71"/>
            <p:cNvGrpSpPr>
              <a:grpSpLocks noChangeAspect="1"/>
            </p:cNvGrpSpPr>
            <p:nvPr/>
          </p:nvGrpSpPr>
          <p:grpSpPr>
            <a:xfrm>
              <a:off x="540366" y="140743"/>
              <a:ext cx="5774238" cy="4087942"/>
              <a:chOff x="0" y="0"/>
              <a:chExt cx="14938638" cy="10575991"/>
            </a:xfrm>
          </p:grpSpPr>
          <p:sp>
            <p:nvSpPr>
              <p:cNvPr id="72" name="Freeform 72"/>
              <p:cNvSpPr/>
              <p:nvPr/>
            </p:nvSpPr>
            <p:spPr>
              <a:xfrm>
                <a:off x="0" y="-6350"/>
                <a:ext cx="14938639" cy="10588692"/>
              </a:xfrm>
              <a:custGeom>
                <a:avLst/>
                <a:gdLst/>
                <a:ahLst/>
                <a:cxnLst/>
                <a:rect l="l" t="t" r="r" b="b"/>
                <a:pathLst>
                  <a:path w="14938639" h="10588692">
                    <a:moveTo>
                      <a:pt x="0" y="0"/>
                    </a:moveTo>
                    <a:lnTo>
                      <a:pt x="14938639" y="0"/>
                    </a:lnTo>
                    <a:lnTo>
                      <a:pt x="14938639" y="12700"/>
                    </a:lnTo>
                    <a:lnTo>
                      <a:pt x="0" y="12700"/>
                    </a:lnTo>
                    <a:close/>
                    <a:moveTo>
                      <a:pt x="0" y="3525331"/>
                    </a:moveTo>
                    <a:lnTo>
                      <a:pt x="14938639" y="3525331"/>
                    </a:lnTo>
                    <a:lnTo>
                      <a:pt x="14938639" y="3538031"/>
                    </a:lnTo>
                    <a:lnTo>
                      <a:pt x="0" y="3538031"/>
                    </a:lnTo>
                    <a:close/>
                    <a:moveTo>
                      <a:pt x="0" y="7050661"/>
                    </a:moveTo>
                    <a:lnTo>
                      <a:pt x="14938639" y="7050661"/>
                    </a:lnTo>
                    <a:lnTo>
                      <a:pt x="14938639" y="7063361"/>
                    </a:lnTo>
                    <a:lnTo>
                      <a:pt x="0" y="7063361"/>
                    </a:lnTo>
                    <a:close/>
                    <a:moveTo>
                      <a:pt x="0" y="10575992"/>
                    </a:moveTo>
                    <a:lnTo>
                      <a:pt x="14938639" y="10575992"/>
                    </a:lnTo>
                    <a:lnTo>
                      <a:pt x="14938639" y="10588692"/>
                    </a:lnTo>
                    <a:lnTo>
                      <a:pt x="0" y="10588692"/>
                    </a:lnTo>
                    <a:close/>
                  </a:path>
                </a:pathLst>
              </a:custGeom>
              <a:solidFill>
                <a:srgbClr val="000000">
                  <a:alpha val="24705"/>
                </a:srgbClr>
              </a:solidFill>
            </p:spPr>
          </p:sp>
        </p:grpSp>
        <p:sp>
          <p:nvSpPr>
            <p:cNvPr id="73" name="TextBox 73"/>
            <p:cNvSpPr txBox="1"/>
            <p:nvPr/>
          </p:nvSpPr>
          <p:spPr>
            <a:xfrm>
              <a:off x="0" y="-47625"/>
              <a:ext cx="540366" cy="329110"/>
            </a:xfrm>
            <a:prstGeom prst="rect">
              <a:avLst/>
            </a:prstGeom>
          </p:spPr>
          <p:txBody>
            <a:bodyPr lIns="0" tIns="0" rIns="0" bIns="0" rtlCol="0" anchor="t">
              <a:spAutoFit/>
            </a:bodyPr>
            <a:lstStyle/>
            <a:p>
              <a:pPr algn="r">
                <a:lnSpc>
                  <a:spcPts val="1959"/>
                </a:lnSpc>
              </a:pPr>
              <a:r>
                <a:rPr lang="en-US" sz="1400">
                  <a:solidFill>
                    <a:srgbClr val="000000"/>
                  </a:solidFill>
                  <a:latin typeface="Arimo"/>
                </a:rPr>
                <a:t>75% </a:t>
              </a:r>
            </a:p>
          </p:txBody>
        </p:sp>
        <p:sp>
          <p:nvSpPr>
            <p:cNvPr id="74" name="TextBox 74"/>
            <p:cNvSpPr txBox="1"/>
            <p:nvPr/>
          </p:nvSpPr>
          <p:spPr>
            <a:xfrm>
              <a:off x="0" y="1315022"/>
              <a:ext cx="540366" cy="329110"/>
            </a:xfrm>
            <a:prstGeom prst="rect">
              <a:avLst/>
            </a:prstGeom>
          </p:spPr>
          <p:txBody>
            <a:bodyPr lIns="0" tIns="0" rIns="0" bIns="0" rtlCol="0" anchor="t">
              <a:spAutoFit/>
            </a:bodyPr>
            <a:lstStyle/>
            <a:p>
              <a:pPr algn="r">
                <a:lnSpc>
                  <a:spcPts val="1959"/>
                </a:lnSpc>
              </a:pPr>
              <a:r>
                <a:rPr lang="en-US" sz="1400">
                  <a:solidFill>
                    <a:srgbClr val="000000"/>
                  </a:solidFill>
                  <a:latin typeface="Arimo"/>
                </a:rPr>
                <a:t>50% </a:t>
              </a:r>
            </a:p>
          </p:txBody>
        </p:sp>
        <p:sp>
          <p:nvSpPr>
            <p:cNvPr id="75" name="TextBox 75"/>
            <p:cNvSpPr txBox="1"/>
            <p:nvPr/>
          </p:nvSpPr>
          <p:spPr>
            <a:xfrm>
              <a:off x="0" y="2677670"/>
              <a:ext cx="540366" cy="329110"/>
            </a:xfrm>
            <a:prstGeom prst="rect">
              <a:avLst/>
            </a:prstGeom>
          </p:spPr>
          <p:txBody>
            <a:bodyPr lIns="0" tIns="0" rIns="0" bIns="0" rtlCol="0" anchor="t">
              <a:spAutoFit/>
            </a:bodyPr>
            <a:lstStyle/>
            <a:p>
              <a:pPr algn="r">
                <a:lnSpc>
                  <a:spcPts val="1959"/>
                </a:lnSpc>
              </a:pPr>
              <a:r>
                <a:rPr lang="en-US" sz="1400">
                  <a:solidFill>
                    <a:srgbClr val="000000"/>
                  </a:solidFill>
                  <a:latin typeface="Arimo"/>
                </a:rPr>
                <a:t>25% </a:t>
              </a:r>
            </a:p>
          </p:txBody>
        </p:sp>
        <p:sp>
          <p:nvSpPr>
            <p:cNvPr id="76" name="TextBox 76"/>
            <p:cNvSpPr txBox="1"/>
            <p:nvPr/>
          </p:nvSpPr>
          <p:spPr>
            <a:xfrm>
              <a:off x="131851" y="4040317"/>
              <a:ext cx="408516" cy="329110"/>
            </a:xfrm>
            <a:prstGeom prst="rect">
              <a:avLst/>
            </a:prstGeom>
          </p:spPr>
          <p:txBody>
            <a:bodyPr lIns="0" tIns="0" rIns="0" bIns="0" rtlCol="0" anchor="t">
              <a:spAutoFit/>
            </a:bodyPr>
            <a:lstStyle/>
            <a:p>
              <a:pPr algn="r">
                <a:lnSpc>
                  <a:spcPts val="1959"/>
                </a:lnSpc>
              </a:pPr>
              <a:r>
                <a:rPr lang="en-US" sz="1400">
                  <a:solidFill>
                    <a:srgbClr val="000000"/>
                  </a:solidFill>
                  <a:latin typeface="Arimo"/>
                </a:rPr>
                <a:t>0% </a:t>
              </a:r>
            </a:p>
          </p:txBody>
        </p:sp>
        <p:grpSp>
          <p:nvGrpSpPr>
            <p:cNvPr id="77" name="Group 77"/>
            <p:cNvGrpSpPr>
              <a:grpSpLocks noChangeAspect="1"/>
            </p:cNvGrpSpPr>
            <p:nvPr/>
          </p:nvGrpSpPr>
          <p:grpSpPr>
            <a:xfrm>
              <a:off x="540366" y="140743"/>
              <a:ext cx="5774238" cy="4087942"/>
              <a:chOff x="0" y="0"/>
              <a:chExt cx="14938638" cy="10575991"/>
            </a:xfrm>
          </p:grpSpPr>
          <p:sp>
            <p:nvSpPr>
              <p:cNvPr id="78" name="Freeform 78"/>
              <p:cNvSpPr/>
              <p:nvPr/>
            </p:nvSpPr>
            <p:spPr>
              <a:xfrm>
                <a:off x="0" y="275676"/>
                <a:ext cx="2838341" cy="10300315"/>
              </a:xfrm>
              <a:custGeom>
                <a:avLst/>
                <a:gdLst/>
                <a:ahLst/>
                <a:cxnLst/>
                <a:rect l="l" t="t" r="r" b="b"/>
                <a:pathLst>
                  <a:path w="2838341" h="10300315">
                    <a:moveTo>
                      <a:pt x="0" y="10300316"/>
                    </a:moveTo>
                    <a:lnTo>
                      <a:pt x="0" y="227068"/>
                    </a:lnTo>
                    <a:cubicBezTo>
                      <a:pt x="0" y="166846"/>
                      <a:pt x="23923" y="109090"/>
                      <a:pt x="66506" y="66507"/>
                    </a:cubicBezTo>
                    <a:cubicBezTo>
                      <a:pt x="109090" y="23924"/>
                      <a:pt x="166845" y="0"/>
                      <a:pt x="227067" y="0"/>
                    </a:cubicBezTo>
                    <a:lnTo>
                      <a:pt x="2611274" y="0"/>
                    </a:lnTo>
                    <a:cubicBezTo>
                      <a:pt x="2671496" y="0"/>
                      <a:pt x="2729251" y="23924"/>
                      <a:pt x="2771835" y="66507"/>
                    </a:cubicBezTo>
                    <a:cubicBezTo>
                      <a:pt x="2814418" y="109090"/>
                      <a:pt x="2838341" y="166846"/>
                      <a:pt x="2838341" y="227068"/>
                    </a:cubicBezTo>
                    <a:lnTo>
                      <a:pt x="2838341" y="10300316"/>
                    </a:lnTo>
                    <a:close/>
                  </a:path>
                </a:pathLst>
              </a:custGeom>
              <a:solidFill>
                <a:srgbClr val="38B6FF"/>
              </a:solidFill>
            </p:spPr>
          </p:sp>
          <p:sp>
            <p:nvSpPr>
              <p:cNvPr id="79" name="Freeform 79"/>
              <p:cNvSpPr/>
              <p:nvPr/>
            </p:nvSpPr>
            <p:spPr>
              <a:xfrm>
                <a:off x="3025074" y="5916205"/>
                <a:ext cx="2838341" cy="4659787"/>
              </a:xfrm>
              <a:custGeom>
                <a:avLst/>
                <a:gdLst/>
                <a:ahLst/>
                <a:cxnLst/>
                <a:rect l="l" t="t" r="r" b="b"/>
                <a:pathLst>
                  <a:path w="2838341" h="4659787">
                    <a:moveTo>
                      <a:pt x="0" y="4659787"/>
                    </a:moveTo>
                    <a:lnTo>
                      <a:pt x="0" y="227067"/>
                    </a:lnTo>
                    <a:cubicBezTo>
                      <a:pt x="0" y="101662"/>
                      <a:pt x="101662" y="0"/>
                      <a:pt x="227067" y="0"/>
                    </a:cubicBezTo>
                    <a:lnTo>
                      <a:pt x="2611274" y="0"/>
                    </a:lnTo>
                    <a:cubicBezTo>
                      <a:pt x="2736680" y="0"/>
                      <a:pt x="2838341" y="101662"/>
                      <a:pt x="2838341" y="227067"/>
                    </a:cubicBezTo>
                    <a:lnTo>
                      <a:pt x="2838341" y="4659787"/>
                    </a:lnTo>
                    <a:close/>
                  </a:path>
                </a:pathLst>
              </a:custGeom>
              <a:solidFill>
                <a:srgbClr val="38B6FF"/>
              </a:solidFill>
            </p:spPr>
          </p:sp>
          <p:sp>
            <p:nvSpPr>
              <p:cNvPr id="80" name="Freeform 80"/>
              <p:cNvSpPr/>
              <p:nvPr/>
            </p:nvSpPr>
            <p:spPr>
              <a:xfrm>
                <a:off x="6050149" y="4788100"/>
                <a:ext cx="2838341" cy="5787892"/>
              </a:xfrm>
              <a:custGeom>
                <a:avLst/>
                <a:gdLst/>
                <a:ahLst/>
                <a:cxnLst/>
                <a:rect l="l" t="t" r="r" b="b"/>
                <a:pathLst>
                  <a:path w="2838341" h="5787892">
                    <a:moveTo>
                      <a:pt x="0" y="5787892"/>
                    </a:moveTo>
                    <a:lnTo>
                      <a:pt x="0" y="227067"/>
                    </a:lnTo>
                    <a:cubicBezTo>
                      <a:pt x="0" y="101661"/>
                      <a:pt x="101661" y="0"/>
                      <a:pt x="227067" y="0"/>
                    </a:cubicBezTo>
                    <a:lnTo>
                      <a:pt x="2611273" y="0"/>
                    </a:lnTo>
                    <a:cubicBezTo>
                      <a:pt x="2671495" y="0"/>
                      <a:pt x="2729251" y="23923"/>
                      <a:pt x="2771834" y="66506"/>
                    </a:cubicBezTo>
                    <a:cubicBezTo>
                      <a:pt x="2814418" y="109089"/>
                      <a:pt x="2838341" y="166845"/>
                      <a:pt x="2838341" y="227067"/>
                    </a:cubicBezTo>
                    <a:lnTo>
                      <a:pt x="2838341" y="5787892"/>
                    </a:lnTo>
                    <a:close/>
                  </a:path>
                </a:pathLst>
              </a:custGeom>
              <a:solidFill>
                <a:srgbClr val="38B6FF"/>
              </a:solidFill>
            </p:spPr>
          </p:sp>
          <p:sp>
            <p:nvSpPr>
              <p:cNvPr id="81" name="Freeform 81"/>
              <p:cNvSpPr/>
              <p:nvPr/>
            </p:nvSpPr>
            <p:spPr>
              <a:xfrm>
                <a:off x="9075223" y="9018496"/>
                <a:ext cx="2838341" cy="1557496"/>
              </a:xfrm>
              <a:custGeom>
                <a:avLst/>
                <a:gdLst/>
                <a:ahLst/>
                <a:cxnLst/>
                <a:rect l="l" t="t" r="r" b="b"/>
                <a:pathLst>
                  <a:path w="2838341" h="1557496">
                    <a:moveTo>
                      <a:pt x="0" y="1557496"/>
                    </a:moveTo>
                    <a:lnTo>
                      <a:pt x="0" y="227068"/>
                    </a:lnTo>
                    <a:cubicBezTo>
                      <a:pt x="0" y="166846"/>
                      <a:pt x="23923" y="109090"/>
                      <a:pt x="66507" y="66507"/>
                    </a:cubicBezTo>
                    <a:cubicBezTo>
                      <a:pt x="109090" y="23923"/>
                      <a:pt x="166845" y="0"/>
                      <a:pt x="227067" y="0"/>
                    </a:cubicBezTo>
                    <a:lnTo>
                      <a:pt x="2611274" y="0"/>
                    </a:lnTo>
                    <a:cubicBezTo>
                      <a:pt x="2671496" y="0"/>
                      <a:pt x="2729251" y="23923"/>
                      <a:pt x="2771834" y="66507"/>
                    </a:cubicBezTo>
                    <a:cubicBezTo>
                      <a:pt x="2814418" y="109090"/>
                      <a:pt x="2838341" y="166846"/>
                      <a:pt x="2838341" y="227068"/>
                    </a:cubicBezTo>
                    <a:lnTo>
                      <a:pt x="2838341" y="1557496"/>
                    </a:lnTo>
                    <a:close/>
                  </a:path>
                </a:pathLst>
              </a:custGeom>
              <a:solidFill>
                <a:srgbClr val="38B6FF"/>
              </a:solidFill>
            </p:spPr>
          </p:sp>
          <p:sp>
            <p:nvSpPr>
              <p:cNvPr id="82" name="Freeform 82"/>
              <p:cNvSpPr/>
              <p:nvPr/>
            </p:nvSpPr>
            <p:spPr>
              <a:xfrm>
                <a:off x="12100297" y="2813914"/>
                <a:ext cx="2838341" cy="7762077"/>
              </a:xfrm>
              <a:custGeom>
                <a:avLst/>
                <a:gdLst/>
                <a:ahLst/>
                <a:cxnLst/>
                <a:rect l="l" t="t" r="r" b="b"/>
                <a:pathLst>
                  <a:path w="2838341" h="7762077">
                    <a:moveTo>
                      <a:pt x="0" y="7762078"/>
                    </a:moveTo>
                    <a:lnTo>
                      <a:pt x="0" y="227068"/>
                    </a:lnTo>
                    <a:cubicBezTo>
                      <a:pt x="0" y="166846"/>
                      <a:pt x="23923" y="109090"/>
                      <a:pt x="66507" y="66507"/>
                    </a:cubicBezTo>
                    <a:cubicBezTo>
                      <a:pt x="109090" y="23923"/>
                      <a:pt x="166846" y="0"/>
                      <a:pt x="227068" y="0"/>
                    </a:cubicBezTo>
                    <a:lnTo>
                      <a:pt x="2611275" y="0"/>
                    </a:lnTo>
                    <a:cubicBezTo>
                      <a:pt x="2736681" y="1"/>
                      <a:pt x="2838342" y="101662"/>
                      <a:pt x="2838342" y="227068"/>
                    </a:cubicBezTo>
                    <a:lnTo>
                      <a:pt x="2838342" y="7762078"/>
                    </a:lnTo>
                    <a:close/>
                  </a:path>
                </a:pathLst>
              </a:custGeom>
              <a:solidFill>
                <a:srgbClr val="38B6FF"/>
              </a:solidFill>
            </p:spPr>
          </p:sp>
        </p:grpSp>
      </p:grpSp>
      <p:sp>
        <p:nvSpPr>
          <p:cNvPr id="83" name="AutoShape 83"/>
          <p:cNvSpPr/>
          <p:nvPr/>
        </p:nvSpPr>
        <p:spPr>
          <a:xfrm rot="-7477251">
            <a:off x="2010592" y="961551"/>
            <a:ext cx="716382" cy="9525"/>
          </a:xfrm>
          <a:prstGeom prst="rect">
            <a:avLst/>
          </a:prstGeom>
          <a:solidFill>
            <a:srgbClr val="2D322B"/>
          </a:solidFill>
        </p:spPr>
      </p:sp>
      <p:grpSp>
        <p:nvGrpSpPr>
          <p:cNvPr id="84" name="Group 84"/>
          <p:cNvGrpSpPr/>
          <p:nvPr/>
        </p:nvGrpSpPr>
        <p:grpSpPr>
          <a:xfrm>
            <a:off x="13098381" y="4782675"/>
            <a:ext cx="4735953" cy="409302"/>
            <a:chOff x="0" y="0"/>
            <a:chExt cx="1763390" cy="152400"/>
          </a:xfrm>
        </p:grpSpPr>
        <p:sp>
          <p:nvSpPr>
            <p:cNvPr id="85" name="Freeform 85"/>
            <p:cNvSpPr/>
            <p:nvPr/>
          </p:nvSpPr>
          <p:spPr>
            <a:xfrm>
              <a:off x="0" y="0"/>
              <a:ext cx="1763390" cy="152400"/>
            </a:xfrm>
            <a:custGeom>
              <a:avLst/>
              <a:gdLst/>
              <a:ahLst/>
              <a:cxnLst/>
              <a:rect l="l" t="t" r="r" b="b"/>
              <a:pathLst>
                <a:path w="1763390" h="152400">
                  <a:moveTo>
                    <a:pt x="0" y="0"/>
                  </a:moveTo>
                  <a:lnTo>
                    <a:pt x="1763390" y="0"/>
                  </a:lnTo>
                  <a:lnTo>
                    <a:pt x="1763390" y="152400"/>
                  </a:lnTo>
                  <a:lnTo>
                    <a:pt x="0" y="152400"/>
                  </a:lnTo>
                  <a:close/>
                </a:path>
              </a:pathLst>
            </a:custGeom>
            <a:solidFill>
              <a:srgbClr val="F8F8F8"/>
            </a:solidFill>
          </p:spPr>
        </p:sp>
      </p:grpSp>
      <p:sp>
        <p:nvSpPr>
          <p:cNvPr id="86" name="TextBox 86"/>
          <p:cNvSpPr txBox="1"/>
          <p:nvPr/>
        </p:nvSpPr>
        <p:spPr>
          <a:xfrm>
            <a:off x="1108852" y="370129"/>
            <a:ext cx="1537533" cy="479875"/>
          </a:xfrm>
          <a:prstGeom prst="rect">
            <a:avLst/>
          </a:prstGeom>
        </p:spPr>
        <p:txBody>
          <a:bodyPr lIns="0" tIns="0" rIns="0" bIns="0" rtlCol="0" anchor="t">
            <a:spAutoFit/>
          </a:bodyPr>
          <a:lstStyle/>
          <a:p>
            <a:pPr algn="ctr">
              <a:lnSpc>
                <a:spcPts val="1960"/>
              </a:lnSpc>
            </a:pPr>
            <a:r>
              <a:rPr lang="en-US" sz="1400">
                <a:solidFill>
                  <a:srgbClr val="2D322B"/>
                </a:solidFill>
                <a:latin typeface="Heebo Regular"/>
              </a:rPr>
              <a:t>Black Twitter</a:t>
            </a:r>
          </a:p>
          <a:p>
            <a:pPr algn="ctr">
              <a:lnSpc>
                <a:spcPts val="1960"/>
              </a:lnSpc>
            </a:pPr>
            <a:r>
              <a:rPr lang="en-US" sz="1400">
                <a:solidFill>
                  <a:srgbClr val="2D322B"/>
                </a:solidFill>
                <a:latin typeface="Heebo Regular"/>
              </a:rPr>
              <a:t>4%</a:t>
            </a:r>
          </a:p>
        </p:txBody>
      </p:sp>
      <p:sp>
        <p:nvSpPr>
          <p:cNvPr id="87" name="TextBox 87"/>
          <p:cNvSpPr txBox="1"/>
          <p:nvPr/>
        </p:nvSpPr>
        <p:spPr>
          <a:xfrm>
            <a:off x="2163930" y="144479"/>
            <a:ext cx="1537533" cy="479875"/>
          </a:xfrm>
          <a:prstGeom prst="rect">
            <a:avLst/>
          </a:prstGeom>
        </p:spPr>
        <p:txBody>
          <a:bodyPr lIns="0" tIns="0" rIns="0" bIns="0" rtlCol="0" anchor="t">
            <a:spAutoFit/>
          </a:bodyPr>
          <a:lstStyle/>
          <a:p>
            <a:pPr algn="ctr">
              <a:lnSpc>
                <a:spcPts val="1960"/>
              </a:lnSpc>
            </a:pPr>
            <a:r>
              <a:rPr lang="en-US" sz="1400">
                <a:solidFill>
                  <a:srgbClr val="2D322B"/>
                </a:solidFill>
                <a:latin typeface="Heebo Regular"/>
              </a:rPr>
              <a:t>Gratitude</a:t>
            </a:r>
          </a:p>
          <a:p>
            <a:pPr algn="ctr">
              <a:lnSpc>
                <a:spcPts val="1960"/>
              </a:lnSpc>
            </a:pPr>
            <a:r>
              <a:rPr lang="en-US" sz="1400">
                <a:solidFill>
                  <a:srgbClr val="2D322B"/>
                </a:solidFill>
                <a:latin typeface="Heebo Regular"/>
              </a:rPr>
              <a:t>2%</a:t>
            </a:r>
          </a:p>
        </p:txBody>
      </p:sp>
      <p:grpSp>
        <p:nvGrpSpPr>
          <p:cNvPr id="88" name="Group 88"/>
          <p:cNvGrpSpPr/>
          <p:nvPr/>
        </p:nvGrpSpPr>
        <p:grpSpPr>
          <a:xfrm rot="5400000">
            <a:off x="11577628" y="7023277"/>
            <a:ext cx="3562641" cy="409302"/>
            <a:chOff x="0" y="0"/>
            <a:chExt cx="1326518" cy="152400"/>
          </a:xfrm>
        </p:grpSpPr>
        <p:sp>
          <p:nvSpPr>
            <p:cNvPr id="89" name="Freeform 89"/>
            <p:cNvSpPr/>
            <p:nvPr/>
          </p:nvSpPr>
          <p:spPr>
            <a:xfrm>
              <a:off x="0" y="0"/>
              <a:ext cx="1326518" cy="152400"/>
            </a:xfrm>
            <a:custGeom>
              <a:avLst/>
              <a:gdLst/>
              <a:ahLst/>
              <a:cxnLst/>
              <a:rect l="l" t="t" r="r" b="b"/>
              <a:pathLst>
                <a:path w="1326518" h="152400">
                  <a:moveTo>
                    <a:pt x="0" y="0"/>
                  </a:moveTo>
                  <a:lnTo>
                    <a:pt x="1326518" y="0"/>
                  </a:lnTo>
                  <a:lnTo>
                    <a:pt x="1326518" y="152400"/>
                  </a:lnTo>
                  <a:lnTo>
                    <a:pt x="0" y="152400"/>
                  </a:lnTo>
                  <a:close/>
                </a:path>
              </a:pathLst>
            </a:custGeom>
            <a:solidFill>
              <a:srgbClr val="F8F8F8"/>
            </a:solidFill>
          </p:spPr>
        </p:sp>
      </p:grpSp>
      <p:grpSp>
        <p:nvGrpSpPr>
          <p:cNvPr id="90" name="Group 90"/>
          <p:cNvGrpSpPr/>
          <p:nvPr/>
        </p:nvGrpSpPr>
        <p:grpSpPr>
          <a:xfrm>
            <a:off x="4497323" y="5241957"/>
            <a:ext cx="572624" cy="236079"/>
            <a:chOff x="0" y="0"/>
            <a:chExt cx="369655" cy="152400"/>
          </a:xfrm>
        </p:grpSpPr>
        <p:sp>
          <p:nvSpPr>
            <p:cNvPr id="91" name="Freeform 91"/>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grpSp>
        <p:nvGrpSpPr>
          <p:cNvPr id="92" name="Group 92"/>
          <p:cNvGrpSpPr/>
          <p:nvPr/>
        </p:nvGrpSpPr>
        <p:grpSpPr>
          <a:xfrm>
            <a:off x="456076" y="2041557"/>
            <a:ext cx="572624" cy="236079"/>
            <a:chOff x="0" y="0"/>
            <a:chExt cx="369655" cy="152400"/>
          </a:xfrm>
        </p:grpSpPr>
        <p:sp>
          <p:nvSpPr>
            <p:cNvPr id="93" name="Freeform 93"/>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sp>
        <p:nvSpPr>
          <p:cNvPr id="95" name="Freeform 95"/>
          <p:cNvSpPr/>
          <p:nvPr/>
        </p:nvSpPr>
        <p:spPr>
          <a:xfrm>
            <a:off x="742388" y="1558957"/>
            <a:ext cx="572624" cy="236079"/>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nvGrpSpPr>
          <p:cNvPr id="96" name="Group 96"/>
          <p:cNvGrpSpPr/>
          <p:nvPr/>
        </p:nvGrpSpPr>
        <p:grpSpPr>
          <a:xfrm>
            <a:off x="1591306" y="1225685"/>
            <a:ext cx="572624" cy="236079"/>
            <a:chOff x="0" y="0"/>
            <a:chExt cx="369655" cy="152400"/>
          </a:xfrm>
        </p:grpSpPr>
        <p:sp>
          <p:nvSpPr>
            <p:cNvPr id="97" name="Freeform 97"/>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grpSp>
        <p:nvGrpSpPr>
          <p:cNvPr id="98" name="Group 98"/>
          <p:cNvGrpSpPr/>
          <p:nvPr/>
        </p:nvGrpSpPr>
        <p:grpSpPr>
          <a:xfrm>
            <a:off x="3013706" y="910660"/>
            <a:ext cx="572624" cy="236079"/>
            <a:chOff x="0" y="0"/>
            <a:chExt cx="369655" cy="152400"/>
          </a:xfrm>
        </p:grpSpPr>
        <p:sp>
          <p:nvSpPr>
            <p:cNvPr id="99" name="Freeform 99"/>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grpSp>
        <p:nvGrpSpPr>
          <p:cNvPr id="100" name="Group 100"/>
          <p:cNvGrpSpPr/>
          <p:nvPr/>
        </p:nvGrpSpPr>
        <p:grpSpPr>
          <a:xfrm>
            <a:off x="2813467" y="388275"/>
            <a:ext cx="572624" cy="236079"/>
            <a:chOff x="0" y="0"/>
            <a:chExt cx="369655" cy="152400"/>
          </a:xfrm>
        </p:grpSpPr>
        <p:sp>
          <p:nvSpPr>
            <p:cNvPr id="101" name="Freeform 101"/>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sp>
        <p:nvSpPr>
          <p:cNvPr id="102" name="AutoShape 102"/>
          <p:cNvSpPr/>
          <p:nvPr/>
        </p:nvSpPr>
        <p:spPr>
          <a:xfrm rot="-5758179">
            <a:off x="2465258" y="772506"/>
            <a:ext cx="760261" cy="9525"/>
          </a:xfrm>
          <a:prstGeom prst="rect">
            <a:avLst/>
          </a:prstGeom>
          <a:solidFill>
            <a:srgbClr val="2D322B"/>
          </a:solidFill>
        </p:spPr>
      </p:sp>
      <p:grpSp>
        <p:nvGrpSpPr>
          <p:cNvPr id="103" name="Group 103"/>
          <p:cNvGrpSpPr/>
          <p:nvPr/>
        </p:nvGrpSpPr>
        <p:grpSpPr>
          <a:xfrm>
            <a:off x="1512046" y="624354"/>
            <a:ext cx="572624" cy="236079"/>
            <a:chOff x="0" y="0"/>
            <a:chExt cx="369655" cy="152400"/>
          </a:xfrm>
        </p:grpSpPr>
        <p:sp>
          <p:nvSpPr>
            <p:cNvPr id="104" name="Freeform 104"/>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grpSp>
        <p:nvGrpSpPr>
          <p:cNvPr id="105" name="Group 105"/>
          <p:cNvGrpSpPr/>
          <p:nvPr/>
        </p:nvGrpSpPr>
        <p:grpSpPr>
          <a:xfrm rot="-10800000">
            <a:off x="182892" y="5808558"/>
            <a:ext cx="1851919" cy="3764767"/>
            <a:chOff x="0" y="0"/>
            <a:chExt cx="2469225" cy="5019690"/>
          </a:xfrm>
        </p:grpSpPr>
        <p:grpSp>
          <p:nvGrpSpPr>
            <p:cNvPr id="106" name="Group 106"/>
            <p:cNvGrpSpPr>
              <a:grpSpLocks noChangeAspect="1"/>
            </p:cNvGrpSpPr>
            <p:nvPr/>
          </p:nvGrpSpPr>
          <p:grpSpPr>
            <a:xfrm>
              <a:off x="65917" y="0"/>
              <a:ext cx="2337391" cy="4739438"/>
              <a:chOff x="0" y="0"/>
              <a:chExt cx="5073332" cy="10287000"/>
            </a:xfrm>
          </p:grpSpPr>
          <p:sp>
            <p:nvSpPr>
              <p:cNvPr id="107" name="Freeform 107"/>
              <p:cNvSpPr/>
              <p:nvPr/>
            </p:nvSpPr>
            <p:spPr>
              <a:xfrm>
                <a:off x="-6350" y="0"/>
                <a:ext cx="5086032" cy="10287000"/>
              </a:xfrm>
              <a:custGeom>
                <a:avLst/>
                <a:gdLst/>
                <a:ahLst/>
                <a:cxnLst/>
                <a:rect l="l" t="t" r="r" b="b"/>
                <a:pathLst>
                  <a:path w="5086032" h="10287000">
                    <a:moveTo>
                      <a:pt x="0" y="0"/>
                    </a:moveTo>
                    <a:lnTo>
                      <a:pt x="12700" y="0"/>
                    </a:lnTo>
                    <a:lnTo>
                      <a:pt x="12700" y="10287000"/>
                    </a:lnTo>
                    <a:lnTo>
                      <a:pt x="0" y="10287000"/>
                    </a:lnTo>
                    <a:close/>
                    <a:moveTo>
                      <a:pt x="1268333" y="0"/>
                    </a:moveTo>
                    <a:lnTo>
                      <a:pt x="1281033" y="0"/>
                    </a:lnTo>
                    <a:lnTo>
                      <a:pt x="1281033" y="10287000"/>
                    </a:lnTo>
                    <a:lnTo>
                      <a:pt x="1268333" y="10287000"/>
                    </a:lnTo>
                    <a:close/>
                    <a:moveTo>
                      <a:pt x="2536666" y="0"/>
                    </a:moveTo>
                    <a:lnTo>
                      <a:pt x="2549366" y="0"/>
                    </a:lnTo>
                    <a:lnTo>
                      <a:pt x="2549366" y="10287000"/>
                    </a:lnTo>
                    <a:lnTo>
                      <a:pt x="2536666" y="10287000"/>
                    </a:lnTo>
                    <a:close/>
                    <a:moveTo>
                      <a:pt x="3804999" y="0"/>
                    </a:moveTo>
                    <a:lnTo>
                      <a:pt x="3817699" y="0"/>
                    </a:lnTo>
                    <a:lnTo>
                      <a:pt x="3817699" y="10287000"/>
                    </a:lnTo>
                    <a:lnTo>
                      <a:pt x="3804999" y="10287000"/>
                    </a:lnTo>
                    <a:close/>
                    <a:moveTo>
                      <a:pt x="5073332" y="0"/>
                    </a:moveTo>
                    <a:lnTo>
                      <a:pt x="5086032" y="0"/>
                    </a:lnTo>
                    <a:lnTo>
                      <a:pt x="5086032" y="10287000"/>
                    </a:lnTo>
                    <a:lnTo>
                      <a:pt x="5073332" y="10287000"/>
                    </a:lnTo>
                    <a:close/>
                  </a:path>
                </a:pathLst>
              </a:custGeom>
              <a:solidFill>
                <a:srgbClr val="000000">
                  <a:alpha val="24705"/>
                </a:srgbClr>
              </a:solidFill>
            </p:spPr>
          </p:sp>
        </p:grpSp>
        <p:sp>
          <p:nvSpPr>
            <p:cNvPr id="108" name="TextBox 108"/>
            <p:cNvSpPr txBox="1"/>
            <p:nvPr/>
          </p:nvSpPr>
          <p:spPr>
            <a:xfrm>
              <a:off x="0" y="4691813"/>
              <a:ext cx="131834" cy="327877"/>
            </a:xfrm>
            <a:prstGeom prst="rect">
              <a:avLst/>
            </a:prstGeom>
          </p:spPr>
          <p:txBody>
            <a:bodyPr lIns="0" tIns="0" rIns="0" bIns="0" rtlCol="0" anchor="t">
              <a:spAutoFit/>
            </a:bodyPr>
            <a:lstStyle/>
            <a:p>
              <a:pPr algn="ctr">
                <a:lnSpc>
                  <a:spcPts val="1959"/>
                </a:lnSpc>
              </a:pPr>
              <a:r>
                <a:rPr lang="en-US" sz="1399">
                  <a:solidFill>
                    <a:srgbClr val="000000"/>
                  </a:solidFill>
                  <a:latin typeface="Arimo"/>
                </a:rPr>
                <a:t>0</a:t>
              </a:r>
            </a:p>
          </p:txBody>
        </p:sp>
        <p:sp>
          <p:nvSpPr>
            <p:cNvPr id="109" name="TextBox 109"/>
            <p:cNvSpPr txBox="1"/>
            <p:nvPr/>
          </p:nvSpPr>
          <p:spPr>
            <a:xfrm>
              <a:off x="419555" y="4691813"/>
              <a:ext cx="461419" cy="327877"/>
            </a:xfrm>
            <a:prstGeom prst="rect">
              <a:avLst/>
            </a:prstGeom>
          </p:spPr>
          <p:txBody>
            <a:bodyPr lIns="0" tIns="0" rIns="0" bIns="0" rtlCol="0" anchor="t">
              <a:spAutoFit/>
            </a:bodyPr>
            <a:lstStyle/>
            <a:p>
              <a:pPr algn="ctr">
                <a:lnSpc>
                  <a:spcPts val="1959"/>
                </a:lnSpc>
              </a:pPr>
              <a:r>
                <a:rPr lang="en-US" sz="1399">
                  <a:solidFill>
                    <a:srgbClr val="000000"/>
                  </a:solidFill>
                  <a:latin typeface="Arimo"/>
                </a:rPr>
                <a:t>0.25</a:t>
              </a:r>
            </a:p>
          </p:txBody>
        </p:sp>
        <p:sp>
          <p:nvSpPr>
            <p:cNvPr id="110" name="TextBox 110"/>
            <p:cNvSpPr txBox="1"/>
            <p:nvPr/>
          </p:nvSpPr>
          <p:spPr>
            <a:xfrm>
              <a:off x="1069820" y="4691813"/>
              <a:ext cx="329585" cy="327877"/>
            </a:xfrm>
            <a:prstGeom prst="rect">
              <a:avLst/>
            </a:prstGeom>
          </p:spPr>
          <p:txBody>
            <a:bodyPr lIns="0" tIns="0" rIns="0" bIns="0" rtlCol="0" anchor="t">
              <a:spAutoFit/>
            </a:bodyPr>
            <a:lstStyle/>
            <a:p>
              <a:pPr algn="ctr">
                <a:lnSpc>
                  <a:spcPts val="1959"/>
                </a:lnSpc>
              </a:pPr>
              <a:r>
                <a:rPr lang="en-US" sz="1399">
                  <a:solidFill>
                    <a:srgbClr val="000000"/>
                  </a:solidFill>
                  <a:latin typeface="Arimo"/>
                </a:rPr>
                <a:t>0.5</a:t>
              </a:r>
            </a:p>
          </p:txBody>
        </p:sp>
        <p:sp>
          <p:nvSpPr>
            <p:cNvPr id="111" name="TextBox 111"/>
            <p:cNvSpPr txBox="1"/>
            <p:nvPr/>
          </p:nvSpPr>
          <p:spPr>
            <a:xfrm>
              <a:off x="1588251" y="4691813"/>
              <a:ext cx="461419" cy="327877"/>
            </a:xfrm>
            <a:prstGeom prst="rect">
              <a:avLst/>
            </a:prstGeom>
          </p:spPr>
          <p:txBody>
            <a:bodyPr lIns="0" tIns="0" rIns="0" bIns="0" rtlCol="0" anchor="t">
              <a:spAutoFit/>
            </a:bodyPr>
            <a:lstStyle/>
            <a:p>
              <a:pPr algn="ctr">
                <a:lnSpc>
                  <a:spcPts val="1959"/>
                </a:lnSpc>
              </a:pPr>
              <a:r>
                <a:rPr lang="en-US" sz="1399">
                  <a:solidFill>
                    <a:srgbClr val="000000"/>
                  </a:solidFill>
                  <a:latin typeface="Arimo"/>
                </a:rPr>
                <a:t>0.75</a:t>
              </a:r>
            </a:p>
          </p:txBody>
        </p:sp>
        <p:sp>
          <p:nvSpPr>
            <p:cNvPr id="112" name="TextBox 112"/>
            <p:cNvSpPr txBox="1"/>
            <p:nvPr/>
          </p:nvSpPr>
          <p:spPr>
            <a:xfrm>
              <a:off x="2337391" y="4691813"/>
              <a:ext cx="131834" cy="327877"/>
            </a:xfrm>
            <a:prstGeom prst="rect">
              <a:avLst/>
            </a:prstGeom>
          </p:spPr>
          <p:txBody>
            <a:bodyPr lIns="0" tIns="0" rIns="0" bIns="0" rtlCol="0" anchor="t">
              <a:spAutoFit/>
            </a:bodyPr>
            <a:lstStyle/>
            <a:p>
              <a:pPr algn="ctr">
                <a:lnSpc>
                  <a:spcPts val="1959"/>
                </a:lnSpc>
              </a:pPr>
              <a:r>
                <a:rPr lang="en-US" sz="1399">
                  <a:solidFill>
                    <a:srgbClr val="000000"/>
                  </a:solidFill>
                  <a:latin typeface="Arimo"/>
                </a:rPr>
                <a:t>1</a:t>
              </a:r>
            </a:p>
          </p:txBody>
        </p:sp>
        <p:sp>
          <p:nvSpPr>
            <p:cNvPr id="113" name="TextBox 113"/>
            <p:cNvSpPr txBox="1"/>
            <p:nvPr/>
          </p:nvSpPr>
          <p:spPr>
            <a:xfrm>
              <a:off x="0" y="133854"/>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4" name="TextBox 114"/>
            <p:cNvSpPr txBox="1"/>
            <p:nvPr/>
          </p:nvSpPr>
          <p:spPr>
            <a:xfrm>
              <a:off x="0" y="816559"/>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5" name="TextBox 115"/>
            <p:cNvSpPr txBox="1"/>
            <p:nvPr/>
          </p:nvSpPr>
          <p:spPr>
            <a:xfrm>
              <a:off x="0" y="1499264"/>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6" name="TextBox 116"/>
            <p:cNvSpPr txBox="1"/>
            <p:nvPr/>
          </p:nvSpPr>
          <p:spPr>
            <a:xfrm>
              <a:off x="0" y="2181968"/>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7" name="TextBox 117"/>
            <p:cNvSpPr txBox="1"/>
            <p:nvPr/>
          </p:nvSpPr>
          <p:spPr>
            <a:xfrm>
              <a:off x="0" y="2864673"/>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8" name="TextBox 118"/>
            <p:cNvSpPr txBox="1"/>
            <p:nvPr/>
          </p:nvSpPr>
          <p:spPr>
            <a:xfrm>
              <a:off x="0" y="3547378"/>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9" name="TextBox 119"/>
            <p:cNvSpPr txBox="1"/>
            <p:nvPr/>
          </p:nvSpPr>
          <p:spPr>
            <a:xfrm>
              <a:off x="0" y="4230083"/>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grpSp>
          <p:nvGrpSpPr>
            <p:cNvPr id="120" name="Group 120"/>
            <p:cNvGrpSpPr>
              <a:grpSpLocks noChangeAspect="1"/>
            </p:cNvGrpSpPr>
            <p:nvPr/>
          </p:nvGrpSpPr>
          <p:grpSpPr>
            <a:xfrm>
              <a:off x="65917" y="0"/>
              <a:ext cx="2337391" cy="4739438"/>
              <a:chOff x="0" y="0"/>
              <a:chExt cx="5073332" cy="10287000"/>
            </a:xfrm>
          </p:grpSpPr>
          <p:sp>
            <p:nvSpPr>
              <p:cNvPr id="121" name="Freeform 121"/>
              <p:cNvSpPr/>
              <p:nvPr/>
            </p:nvSpPr>
            <p:spPr>
              <a:xfrm>
                <a:off x="0" y="0"/>
                <a:ext cx="513683" cy="1396093"/>
              </a:xfrm>
              <a:custGeom>
                <a:avLst/>
                <a:gdLst/>
                <a:ahLst/>
                <a:cxnLst/>
                <a:rect l="l" t="t" r="r" b="b"/>
                <a:pathLst>
                  <a:path w="513683" h="1396093">
                    <a:moveTo>
                      <a:pt x="0" y="0"/>
                    </a:moveTo>
                    <a:lnTo>
                      <a:pt x="401996" y="0"/>
                    </a:lnTo>
                    <a:cubicBezTo>
                      <a:pt x="431617" y="0"/>
                      <a:pt x="460025" y="11767"/>
                      <a:pt x="480971" y="32712"/>
                    </a:cubicBezTo>
                    <a:cubicBezTo>
                      <a:pt x="501916" y="53658"/>
                      <a:pt x="513683" y="82066"/>
                      <a:pt x="513683" y="111687"/>
                    </a:cubicBezTo>
                    <a:lnTo>
                      <a:pt x="513683" y="1284405"/>
                    </a:lnTo>
                    <a:cubicBezTo>
                      <a:pt x="513683" y="1314027"/>
                      <a:pt x="501916" y="1342435"/>
                      <a:pt x="480971" y="1363380"/>
                    </a:cubicBezTo>
                    <a:cubicBezTo>
                      <a:pt x="460025" y="1384326"/>
                      <a:pt x="431617" y="1396093"/>
                      <a:pt x="401996" y="1396093"/>
                    </a:cubicBezTo>
                    <a:lnTo>
                      <a:pt x="0" y="1396093"/>
                    </a:lnTo>
                    <a:close/>
                  </a:path>
                </a:pathLst>
              </a:custGeom>
              <a:solidFill>
                <a:srgbClr val="FF5757"/>
              </a:solidFill>
            </p:spPr>
          </p:sp>
          <p:sp>
            <p:nvSpPr>
              <p:cNvPr id="122" name="Freeform 122"/>
              <p:cNvSpPr/>
              <p:nvPr/>
            </p:nvSpPr>
            <p:spPr>
              <a:xfrm>
                <a:off x="0" y="1481818"/>
                <a:ext cx="757203" cy="1396093"/>
              </a:xfrm>
              <a:custGeom>
                <a:avLst/>
                <a:gdLst/>
                <a:ahLst/>
                <a:cxnLst/>
                <a:rect l="l" t="t" r="r" b="b"/>
                <a:pathLst>
                  <a:path w="757203" h="1396093">
                    <a:moveTo>
                      <a:pt x="0" y="0"/>
                    </a:moveTo>
                    <a:lnTo>
                      <a:pt x="645516" y="0"/>
                    </a:lnTo>
                    <a:cubicBezTo>
                      <a:pt x="707199" y="0"/>
                      <a:pt x="757203" y="50004"/>
                      <a:pt x="757203" y="111687"/>
                    </a:cubicBezTo>
                    <a:lnTo>
                      <a:pt x="757203" y="1284405"/>
                    </a:lnTo>
                    <a:cubicBezTo>
                      <a:pt x="757203" y="1314027"/>
                      <a:pt x="745436" y="1342435"/>
                      <a:pt x="724491" y="1363380"/>
                    </a:cubicBezTo>
                    <a:cubicBezTo>
                      <a:pt x="703545" y="1384326"/>
                      <a:pt x="675137" y="1396093"/>
                      <a:pt x="645516" y="1396093"/>
                    </a:cubicBezTo>
                    <a:lnTo>
                      <a:pt x="0" y="1396093"/>
                    </a:lnTo>
                    <a:close/>
                  </a:path>
                </a:pathLst>
              </a:custGeom>
              <a:solidFill>
                <a:srgbClr val="FF5757"/>
              </a:solidFill>
            </p:spPr>
          </p:sp>
          <p:sp>
            <p:nvSpPr>
              <p:cNvPr id="123" name="Freeform 123"/>
              <p:cNvSpPr/>
              <p:nvPr/>
            </p:nvSpPr>
            <p:spPr>
              <a:xfrm>
                <a:off x="0" y="2963636"/>
                <a:ext cx="260017" cy="1396093"/>
              </a:xfrm>
              <a:custGeom>
                <a:avLst/>
                <a:gdLst/>
                <a:ahLst/>
                <a:cxnLst/>
                <a:rect l="l" t="t" r="r" b="b"/>
                <a:pathLst>
                  <a:path w="260017" h="1396093">
                    <a:moveTo>
                      <a:pt x="0" y="0"/>
                    </a:moveTo>
                    <a:lnTo>
                      <a:pt x="148329" y="0"/>
                    </a:lnTo>
                    <a:cubicBezTo>
                      <a:pt x="210012" y="0"/>
                      <a:pt x="260017" y="50004"/>
                      <a:pt x="260017" y="111687"/>
                    </a:cubicBezTo>
                    <a:lnTo>
                      <a:pt x="260017" y="1284405"/>
                    </a:lnTo>
                    <a:cubicBezTo>
                      <a:pt x="260017" y="1346088"/>
                      <a:pt x="210012" y="1396092"/>
                      <a:pt x="148329" y="1396092"/>
                    </a:cubicBezTo>
                    <a:lnTo>
                      <a:pt x="0" y="1396092"/>
                    </a:lnTo>
                    <a:close/>
                  </a:path>
                </a:pathLst>
              </a:custGeom>
              <a:solidFill>
                <a:srgbClr val="FF5757"/>
              </a:solidFill>
            </p:spPr>
          </p:sp>
          <p:sp>
            <p:nvSpPr>
              <p:cNvPr id="124" name="Freeform 124"/>
              <p:cNvSpPr/>
              <p:nvPr/>
            </p:nvSpPr>
            <p:spPr>
              <a:xfrm>
                <a:off x="0" y="4445453"/>
                <a:ext cx="4309551" cy="1396093"/>
              </a:xfrm>
              <a:custGeom>
                <a:avLst/>
                <a:gdLst/>
                <a:ahLst/>
                <a:cxnLst/>
                <a:rect l="l" t="t" r="r" b="b"/>
                <a:pathLst>
                  <a:path w="4309551" h="1396093">
                    <a:moveTo>
                      <a:pt x="0" y="0"/>
                    </a:moveTo>
                    <a:lnTo>
                      <a:pt x="4197863" y="0"/>
                    </a:lnTo>
                    <a:cubicBezTo>
                      <a:pt x="4227484" y="0"/>
                      <a:pt x="4255893" y="11767"/>
                      <a:pt x="4276838" y="32713"/>
                    </a:cubicBezTo>
                    <a:cubicBezTo>
                      <a:pt x="4297783" y="53658"/>
                      <a:pt x="4309551" y="82066"/>
                      <a:pt x="4309551" y="111688"/>
                    </a:cubicBezTo>
                    <a:lnTo>
                      <a:pt x="4309551" y="1284406"/>
                    </a:lnTo>
                    <a:cubicBezTo>
                      <a:pt x="4309551" y="1314028"/>
                      <a:pt x="4297783" y="1342436"/>
                      <a:pt x="4276838" y="1363381"/>
                    </a:cubicBezTo>
                    <a:cubicBezTo>
                      <a:pt x="4255893" y="1384327"/>
                      <a:pt x="4227484" y="1396094"/>
                      <a:pt x="4197863" y="1396094"/>
                    </a:cubicBezTo>
                    <a:lnTo>
                      <a:pt x="0" y="1396094"/>
                    </a:lnTo>
                    <a:close/>
                  </a:path>
                </a:pathLst>
              </a:custGeom>
              <a:solidFill>
                <a:srgbClr val="FF5757"/>
              </a:solidFill>
            </p:spPr>
          </p:sp>
          <p:sp>
            <p:nvSpPr>
              <p:cNvPr id="125" name="Freeform 125"/>
              <p:cNvSpPr/>
              <p:nvPr/>
            </p:nvSpPr>
            <p:spPr>
              <a:xfrm>
                <a:off x="0" y="5927272"/>
                <a:ext cx="1697292" cy="1396093"/>
              </a:xfrm>
              <a:custGeom>
                <a:avLst/>
                <a:gdLst/>
                <a:ahLst/>
                <a:cxnLst/>
                <a:rect l="l" t="t" r="r" b="b"/>
                <a:pathLst>
                  <a:path w="1697292" h="1396093">
                    <a:moveTo>
                      <a:pt x="0" y="0"/>
                    </a:moveTo>
                    <a:lnTo>
                      <a:pt x="1585604" y="0"/>
                    </a:lnTo>
                    <a:cubicBezTo>
                      <a:pt x="1647287" y="0"/>
                      <a:pt x="1697292" y="50004"/>
                      <a:pt x="1697292" y="111687"/>
                    </a:cubicBezTo>
                    <a:lnTo>
                      <a:pt x="1697292" y="1284405"/>
                    </a:lnTo>
                    <a:cubicBezTo>
                      <a:pt x="1697292" y="1314026"/>
                      <a:pt x="1685525" y="1342435"/>
                      <a:pt x="1664579" y="1363380"/>
                    </a:cubicBezTo>
                    <a:cubicBezTo>
                      <a:pt x="1643634" y="1384326"/>
                      <a:pt x="1615226" y="1396093"/>
                      <a:pt x="1585604" y="1396093"/>
                    </a:cubicBezTo>
                    <a:lnTo>
                      <a:pt x="0" y="1396093"/>
                    </a:lnTo>
                    <a:close/>
                  </a:path>
                </a:pathLst>
              </a:custGeom>
              <a:solidFill>
                <a:srgbClr val="FF5757"/>
              </a:solidFill>
            </p:spPr>
          </p:sp>
          <p:sp>
            <p:nvSpPr>
              <p:cNvPr id="126" name="Freeform 126"/>
              <p:cNvSpPr/>
              <p:nvPr/>
            </p:nvSpPr>
            <p:spPr>
              <a:xfrm>
                <a:off x="0" y="7409090"/>
                <a:ext cx="3034115" cy="1396092"/>
              </a:xfrm>
              <a:custGeom>
                <a:avLst/>
                <a:gdLst/>
                <a:ahLst/>
                <a:cxnLst/>
                <a:rect l="l" t="t" r="r" b="b"/>
                <a:pathLst>
                  <a:path w="3034115" h="1396092">
                    <a:moveTo>
                      <a:pt x="0" y="0"/>
                    </a:moveTo>
                    <a:lnTo>
                      <a:pt x="2922427" y="0"/>
                    </a:lnTo>
                    <a:cubicBezTo>
                      <a:pt x="2984110" y="0"/>
                      <a:pt x="3034114" y="50004"/>
                      <a:pt x="3034115" y="111687"/>
                    </a:cubicBezTo>
                    <a:lnTo>
                      <a:pt x="3034115" y="1284405"/>
                    </a:lnTo>
                    <a:cubicBezTo>
                      <a:pt x="3034114" y="1346088"/>
                      <a:pt x="2984110" y="1396092"/>
                      <a:pt x="2922427" y="1396092"/>
                    </a:cubicBezTo>
                    <a:lnTo>
                      <a:pt x="0" y="1396092"/>
                    </a:lnTo>
                    <a:close/>
                  </a:path>
                </a:pathLst>
              </a:custGeom>
              <a:solidFill>
                <a:srgbClr val="FF5757"/>
              </a:solidFill>
            </p:spPr>
          </p:sp>
          <p:sp>
            <p:nvSpPr>
              <p:cNvPr id="127" name="Freeform 127"/>
              <p:cNvSpPr/>
              <p:nvPr/>
            </p:nvSpPr>
            <p:spPr>
              <a:xfrm>
                <a:off x="0" y="8890907"/>
                <a:ext cx="3794607" cy="1396093"/>
              </a:xfrm>
              <a:custGeom>
                <a:avLst/>
                <a:gdLst/>
                <a:ahLst/>
                <a:cxnLst/>
                <a:rect l="l" t="t" r="r" b="b"/>
                <a:pathLst>
                  <a:path w="3794607" h="1396093">
                    <a:moveTo>
                      <a:pt x="0" y="0"/>
                    </a:moveTo>
                    <a:lnTo>
                      <a:pt x="3682920" y="0"/>
                    </a:lnTo>
                    <a:cubicBezTo>
                      <a:pt x="3712541" y="0"/>
                      <a:pt x="3740949" y="11767"/>
                      <a:pt x="3761895" y="32713"/>
                    </a:cubicBezTo>
                    <a:cubicBezTo>
                      <a:pt x="3782840" y="53658"/>
                      <a:pt x="3794607" y="82066"/>
                      <a:pt x="3794607" y="111688"/>
                    </a:cubicBezTo>
                    <a:lnTo>
                      <a:pt x="3794607" y="1284405"/>
                    </a:lnTo>
                    <a:cubicBezTo>
                      <a:pt x="3794607" y="1314027"/>
                      <a:pt x="3782840" y="1342435"/>
                      <a:pt x="3761895" y="1363380"/>
                    </a:cubicBezTo>
                    <a:cubicBezTo>
                      <a:pt x="3740949" y="1384326"/>
                      <a:pt x="3712541" y="1396093"/>
                      <a:pt x="3682920" y="1396093"/>
                    </a:cubicBezTo>
                    <a:lnTo>
                      <a:pt x="0" y="1396093"/>
                    </a:lnTo>
                    <a:close/>
                  </a:path>
                </a:pathLst>
              </a:custGeom>
              <a:solidFill>
                <a:srgbClr val="FF5757"/>
              </a:solidFill>
            </p:spPr>
          </p:sp>
        </p:grpSp>
      </p:grpSp>
      <p:grpSp>
        <p:nvGrpSpPr>
          <p:cNvPr id="128" name="Group 128"/>
          <p:cNvGrpSpPr/>
          <p:nvPr/>
        </p:nvGrpSpPr>
        <p:grpSpPr>
          <a:xfrm>
            <a:off x="3300018" y="9486900"/>
            <a:ext cx="2092746" cy="409302"/>
            <a:chOff x="0" y="0"/>
            <a:chExt cx="779215" cy="152400"/>
          </a:xfrm>
        </p:grpSpPr>
        <p:sp>
          <p:nvSpPr>
            <p:cNvPr id="129" name="Freeform 129"/>
            <p:cNvSpPr/>
            <p:nvPr/>
          </p:nvSpPr>
          <p:spPr>
            <a:xfrm>
              <a:off x="0" y="0"/>
              <a:ext cx="779215" cy="152400"/>
            </a:xfrm>
            <a:custGeom>
              <a:avLst/>
              <a:gdLst/>
              <a:ahLst/>
              <a:cxnLst/>
              <a:rect l="l" t="t" r="r" b="b"/>
              <a:pathLst>
                <a:path w="779215" h="152400">
                  <a:moveTo>
                    <a:pt x="0" y="0"/>
                  </a:moveTo>
                  <a:lnTo>
                    <a:pt x="779215" y="0"/>
                  </a:lnTo>
                  <a:lnTo>
                    <a:pt x="779215" y="152400"/>
                  </a:lnTo>
                  <a:lnTo>
                    <a:pt x="0" y="152400"/>
                  </a:lnTo>
                  <a:close/>
                </a:path>
              </a:pathLst>
            </a:custGeom>
            <a:solidFill>
              <a:srgbClr val="F8F8F8"/>
            </a:solidFill>
          </p:spPr>
        </p:sp>
      </p:grpSp>
      <p:grpSp>
        <p:nvGrpSpPr>
          <p:cNvPr id="130" name="Group 130"/>
          <p:cNvGrpSpPr/>
          <p:nvPr/>
        </p:nvGrpSpPr>
        <p:grpSpPr>
          <a:xfrm>
            <a:off x="182892" y="5603907"/>
            <a:ext cx="2092746" cy="409302"/>
            <a:chOff x="0" y="0"/>
            <a:chExt cx="779215" cy="152400"/>
          </a:xfrm>
        </p:grpSpPr>
        <p:sp>
          <p:nvSpPr>
            <p:cNvPr id="131" name="Freeform 131"/>
            <p:cNvSpPr/>
            <p:nvPr/>
          </p:nvSpPr>
          <p:spPr>
            <a:xfrm>
              <a:off x="0" y="0"/>
              <a:ext cx="779215" cy="152400"/>
            </a:xfrm>
            <a:custGeom>
              <a:avLst/>
              <a:gdLst/>
              <a:ahLst/>
              <a:cxnLst/>
              <a:rect l="l" t="t" r="r" b="b"/>
              <a:pathLst>
                <a:path w="779215" h="152400">
                  <a:moveTo>
                    <a:pt x="0" y="0"/>
                  </a:moveTo>
                  <a:lnTo>
                    <a:pt x="779215" y="0"/>
                  </a:lnTo>
                  <a:lnTo>
                    <a:pt x="779215" y="152400"/>
                  </a:lnTo>
                  <a:lnTo>
                    <a:pt x="0" y="152400"/>
                  </a:lnTo>
                  <a:close/>
                </a:path>
              </a:pathLst>
            </a:custGeom>
            <a:solidFill>
              <a:srgbClr val="F8F8F8"/>
            </a:solidFill>
          </p:spPr>
        </p:sp>
      </p:grpSp>
      <p:sp>
        <p:nvSpPr>
          <p:cNvPr id="132" name="TextBox 5">
            <a:extLst>
              <a:ext uri="{FF2B5EF4-FFF2-40B4-BE49-F238E27FC236}">
                <a16:creationId xmlns:a16="http://schemas.microsoft.com/office/drawing/2014/main" id="{1EDC1753-DC35-B240-AC52-4C8EA25A4E50}"/>
              </a:ext>
            </a:extLst>
          </p:cNvPr>
          <p:cNvSpPr txBox="1"/>
          <p:nvPr/>
        </p:nvSpPr>
        <p:spPr>
          <a:xfrm>
            <a:off x="0" y="712603"/>
            <a:ext cx="18288000" cy="919482"/>
          </a:xfrm>
          <a:prstGeom prst="rect">
            <a:avLst/>
          </a:prstGeom>
        </p:spPr>
        <p:txBody>
          <a:bodyPr wrap="square" lIns="0" tIns="0" rIns="0" bIns="0" rtlCol="0" anchor="t">
            <a:spAutoFit/>
          </a:bodyPr>
          <a:lstStyle/>
          <a:p>
            <a:pPr algn="ctr">
              <a:lnSpc>
                <a:spcPts val="7040"/>
              </a:lnSpc>
            </a:pPr>
            <a:r>
              <a:rPr lang="en-US" sz="6400" dirty="0">
                <a:solidFill>
                  <a:srgbClr val="38B6FF"/>
                </a:solidFill>
                <a:latin typeface="Heebo Bold"/>
              </a:rPr>
              <a:t>BIRD’S EYE 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1150</TotalTime>
  <Words>1567</Words>
  <Application>Microsoft Macintosh PowerPoint</Application>
  <PresentationFormat>Custom</PresentationFormat>
  <Paragraphs>268</Paragraphs>
  <Slides>13</Slides>
  <Notes>12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Calibri</vt:lpstr>
      <vt:lpstr>Heebo Regular</vt:lpstr>
      <vt:lpstr>Heebo Bold</vt:lpstr>
      <vt:lpstr>Arial</vt:lpstr>
      <vt:lpstr>Heebo Black</vt:lpstr>
      <vt:lpstr>Arimo</vt:lpstr>
      <vt:lpstr>Heebo Bold Bold</vt:lpstr>
      <vt:lpstr>Heebo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Passion Project - FINAL</dc:title>
  <cp:lastModifiedBy>Alex Brooks</cp:lastModifiedBy>
  <cp:revision>27</cp:revision>
  <dcterms:created xsi:type="dcterms:W3CDTF">2006-08-16T00:00:00Z</dcterms:created>
  <dcterms:modified xsi:type="dcterms:W3CDTF">2020-04-03T16:58:49Z</dcterms:modified>
  <dc:identifier>DAD3ZRhm8x4</dc:identifier>
</cp:coreProperties>
</file>